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7"/>
  </p:notesMasterIdLst>
  <p:sldIdLst>
    <p:sldId id="256" r:id="rId3"/>
    <p:sldId id="257" r:id="rId4"/>
    <p:sldId id="268" r:id="rId5"/>
    <p:sldId id="259" r:id="rId6"/>
    <p:sldId id="261" r:id="rId7"/>
    <p:sldId id="260" r:id="rId8"/>
    <p:sldId id="263" r:id="rId9"/>
    <p:sldId id="269" r:id="rId10"/>
    <p:sldId id="258" r:id="rId11"/>
    <p:sldId id="270" r:id="rId12"/>
    <p:sldId id="271" r:id="rId13"/>
    <p:sldId id="272" r:id="rId14"/>
    <p:sldId id="273" r:id="rId15"/>
    <p:sldId id="262" r:id="rId16"/>
  </p:sldIdLst>
  <p:sldSz cx="9144000" cy="5143500" type="screen16x9"/>
  <p:notesSz cx="6858000" cy="9144000"/>
  <p:embeddedFontLst>
    <p:embeddedFont>
      <p:font typeface="Comic Sans MS" panose="030F0702030302020204" pitchFamily="66" charset="0"/>
      <p:regular r:id="rId18"/>
      <p:bold r:id="rId19"/>
      <p:italic r:id="rId20"/>
      <p:boldItalic r:id="rId21"/>
    </p:embeddedFont>
    <p:embeddedFont>
      <p:font typeface="Dosis" pitchFamily="2" charset="0"/>
      <p:regular r:id="rId22"/>
      <p:bold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a:srgbClr val="7A7A7A"/>
    <a:srgbClr val="B0B0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8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6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6258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20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748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hyperlink" Target="https://github.com/ignjames" TargetMode="External"/><Relationship Id="rId4" Type="http://schemas.openxmlformats.org/officeDocument/2006/relationships/hyperlink" Target="https://www.linkedin.com/in/stephenjames12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1uv4jDbjdaMvcdMYaOhKOpEfxsBC_NIWu?usp=sharing"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Customer Segmentation to boost marketing campaign by using Machine Learning</a:t>
            </a:r>
            <a:endParaRPr sz="3180" dirty="0">
              <a:latin typeface="Dosis"/>
              <a:ea typeface="Dosis"/>
              <a:cs typeface="Dosis"/>
              <a:sym typeface="Dosis"/>
            </a:endParaRPr>
          </a:p>
        </p:txBody>
      </p:sp>
      <p:sp>
        <p:nvSpPr>
          <p:cNvPr id="100" name="Google Shape;100;p25"/>
          <p:cNvSpPr txBox="1"/>
          <p:nvPr/>
        </p:nvSpPr>
        <p:spPr>
          <a:xfrm>
            <a:off x="5959950" y="3458525"/>
            <a:ext cx="2402400"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Stephen James</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i</a:t>
            </a:r>
            <a:r>
              <a:rPr lang="en" sz="1200" dirty="0">
                <a:latin typeface="Dosis"/>
                <a:ea typeface="Dosis"/>
                <a:cs typeface="Dosis"/>
                <a:sym typeface="Dosis"/>
              </a:rPr>
              <a:t>gn.james4@gmail.com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hlinkClick r:id="rId4"/>
              </a:rPr>
              <a:t>https://www.linkedin.com/in/stephenjames123/</a:t>
            </a:r>
            <a:endParaRPr lang="en-ID"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hlinkClick r:id="rId5"/>
              </a:rPr>
              <a:t>https://github.com/ignjames</a:t>
            </a:r>
            <a:endParaRPr lang="en-ID"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endParaRPr sz="1200" dirty="0">
              <a:latin typeface="Dosis"/>
              <a:ea typeface="Dosis"/>
              <a:cs typeface="Dosis"/>
              <a:sym typeface="Dosis"/>
            </a:endParaRPr>
          </a:p>
        </p:txBody>
      </p:sp>
      <p:pic>
        <p:nvPicPr>
          <p:cNvPr id="101" name="Google Shape;101;p25"/>
          <p:cNvPicPr preferRelativeResize="0"/>
          <p:nvPr/>
        </p:nvPicPr>
        <p:blipFill>
          <a:blip r:embed="rId6"/>
          <a:srcRect t="13444" b="13444"/>
          <a:stretch/>
        </p:blipFill>
        <p:spPr>
          <a:xfrm>
            <a:off x="4665150" y="33653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95FF-0955-E0C6-3D51-5C9BADE7401D}"/>
              </a:ext>
            </a:extLst>
          </p:cNvPr>
          <p:cNvSpPr>
            <a:spLocks noGrp="1"/>
          </p:cNvSpPr>
          <p:nvPr>
            <p:ph type="title"/>
          </p:nvPr>
        </p:nvSpPr>
        <p:spPr>
          <a:xfrm>
            <a:off x="311700" y="5571"/>
            <a:ext cx="8520600" cy="572700"/>
          </a:xfrm>
        </p:spPr>
        <p:txBody>
          <a:bodyPr>
            <a:normAutofit/>
          </a:bodyPr>
          <a:lstStyle/>
          <a:p>
            <a:r>
              <a:rPr lang="en-US" sz="2200" dirty="0">
                <a:solidFill>
                  <a:schemeClr val="bg1"/>
                </a:solidFill>
              </a:rPr>
              <a:t>Feature Transformation</a:t>
            </a:r>
            <a:endParaRPr lang="en-ID" sz="2200" dirty="0">
              <a:solidFill>
                <a:schemeClr val="bg1"/>
              </a:solidFill>
            </a:endParaRPr>
          </a:p>
        </p:txBody>
      </p:sp>
      <p:sp>
        <p:nvSpPr>
          <p:cNvPr id="3" name="Text Placeholder 2">
            <a:extLst>
              <a:ext uri="{FF2B5EF4-FFF2-40B4-BE49-F238E27FC236}">
                <a16:creationId xmlns:a16="http://schemas.microsoft.com/office/drawing/2014/main" id="{D3148740-B012-17E7-EB70-2CA2D1B0966D}"/>
              </a:ext>
            </a:extLst>
          </p:cNvPr>
          <p:cNvSpPr>
            <a:spLocks noGrp="1"/>
          </p:cNvSpPr>
          <p:nvPr>
            <p:ph type="body" idx="1"/>
          </p:nvPr>
        </p:nvSpPr>
        <p:spPr>
          <a:xfrm>
            <a:off x="311700" y="824157"/>
            <a:ext cx="8520600" cy="3416400"/>
          </a:xfrm>
        </p:spPr>
        <p:txBody>
          <a:bodyPr/>
          <a:lstStyle/>
          <a:p>
            <a:r>
              <a:rPr lang="en-US" dirty="0" err="1"/>
              <a:t>Standarisasi</a:t>
            </a:r>
            <a:endParaRPr lang="en-US" dirty="0"/>
          </a:p>
          <a:p>
            <a:pPr marL="114300" indent="0">
              <a:buNone/>
            </a:pPr>
            <a:r>
              <a:rPr lang="en-US" sz="1400" dirty="0" err="1"/>
              <a:t>Melakukan</a:t>
            </a:r>
            <a:r>
              <a:rPr lang="en-US" sz="1400" dirty="0"/>
              <a:t> </a:t>
            </a:r>
            <a:r>
              <a:rPr lang="en-US" sz="1400" b="1" dirty="0" err="1">
                <a:solidFill>
                  <a:schemeClr val="tx1"/>
                </a:solidFill>
              </a:rPr>
              <a:t>penyamaan</a:t>
            </a:r>
            <a:r>
              <a:rPr lang="en-US" sz="1400" b="1" dirty="0">
                <a:solidFill>
                  <a:schemeClr val="tx1"/>
                </a:solidFill>
              </a:rPr>
              <a:t> </a:t>
            </a:r>
            <a:r>
              <a:rPr lang="en-US" sz="1400" b="1" dirty="0" err="1">
                <a:solidFill>
                  <a:schemeClr val="tx1"/>
                </a:solidFill>
              </a:rPr>
              <a:t>skala</a:t>
            </a:r>
            <a:r>
              <a:rPr lang="en-US" sz="1400" b="1" dirty="0">
                <a:solidFill>
                  <a:schemeClr val="tx1"/>
                </a:solidFill>
              </a:rPr>
              <a:t> </a:t>
            </a:r>
            <a:r>
              <a:rPr lang="en-US" sz="1400" dirty="0" err="1"/>
              <a:t>untuk</a:t>
            </a:r>
            <a:r>
              <a:rPr lang="en-US" sz="1400" dirty="0"/>
              <a:t> </a:t>
            </a:r>
            <a:r>
              <a:rPr lang="en-US" sz="1400" dirty="0" err="1"/>
              <a:t>semua</a:t>
            </a:r>
            <a:r>
              <a:rPr lang="en-US" sz="1400" dirty="0"/>
              <a:t> </a:t>
            </a:r>
            <a:r>
              <a:rPr lang="en-US" sz="1400" dirty="0" err="1"/>
              <a:t>kolom</a:t>
            </a:r>
            <a:r>
              <a:rPr lang="en-US" sz="1400" dirty="0"/>
              <a:t>.</a:t>
            </a:r>
            <a:endParaRPr lang="en-ID" sz="1400" dirty="0"/>
          </a:p>
        </p:txBody>
      </p:sp>
      <p:pic>
        <p:nvPicPr>
          <p:cNvPr id="5" name="Picture 4">
            <a:extLst>
              <a:ext uri="{FF2B5EF4-FFF2-40B4-BE49-F238E27FC236}">
                <a16:creationId xmlns:a16="http://schemas.microsoft.com/office/drawing/2014/main" id="{B05035CB-F0D8-5EA1-723A-9B6448ED4DED}"/>
              </a:ext>
            </a:extLst>
          </p:cNvPr>
          <p:cNvPicPr>
            <a:picLocks noChangeAspect="1"/>
          </p:cNvPicPr>
          <p:nvPr/>
        </p:nvPicPr>
        <p:blipFill>
          <a:blip r:embed="rId2"/>
          <a:stretch>
            <a:fillRect/>
          </a:stretch>
        </p:blipFill>
        <p:spPr>
          <a:xfrm>
            <a:off x="465617" y="1622318"/>
            <a:ext cx="4533900" cy="1371600"/>
          </a:xfrm>
          <a:prstGeom prst="rect">
            <a:avLst/>
          </a:prstGeom>
        </p:spPr>
      </p:pic>
      <p:pic>
        <p:nvPicPr>
          <p:cNvPr id="7" name="Picture 6">
            <a:extLst>
              <a:ext uri="{FF2B5EF4-FFF2-40B4-BE49-F238E27FC236}">
                <a16:creationId xmlns:a16="http://schemas.microsoft.com/office/drawing/2014/main" id="{C9EEA93E-2DF8-2EB0-EA0D-0A89E8C0AD2C}"/>
              </a:ext>
            </a:extLst>
          </p:cNvPr>
          <p:cNvPicPr>
            <a:picLocks noChangeAspect="1"/>
          </p:cNvPicPr>
          <p:nvPr/>
        </p:nvPicPr>
        <p:blipFill>
          <a:blip r:embed="rId3"/>
          <a:stretch>
            <a:fillRect/>
          </a:stretch>
        </p:blipFill>
        <p:spPr>
          <a:xfrm>
            <a:off x="465617" y="3239804"/>
            <a:ext cx="7889316" cy="1242204"/>
          </a:xfrm>
          <a:prstGeom prst="rect">
            <a:avLst/>
          </a:prstGeom>
        </p:spPr>
      </p:pic>
    </p:spTree>
    <p:extLst>
      <p:ext uri="{BB962C8B-B14F-4D97-AF65-F5344CB8AC3E}">
        <p14:creationId xmlns:p14="http://schemas.microsoft.com/office/powerpoint/2010/main" val="1654776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6800"/>
            <a:ext cx="8180700" cy="523200"/>
          </a:xfrm>
          <a:prstGeom prst="rect">
            <a:avLst/>
          </a:prstGeom>
        </p:spPr>
        <p:txBody>
          <a:bodyPr spcFirstLastPara="1" wrap="square" lIns="91425" tIns="91425" rIns="91425" bIns="91425" anchor="t" anchorCtr="0">
            <a:noAutofit/>
          </a:bodyPr>
          <a:lstStyle/>
          <a:p>
            <a:pPr marL="0" lvl="0" indent="0" rtl="0">
              <a:spcBef>
                <a:spcPts val="0"/>
              </a:spcBef>
              <a:spcAft>
                <a:spcPts val="0"/>
              </a:spcAft>
              <a:buSzPts val="990"/>
              <a:buNone/>
            </a:pPr>
            <a:r>
              <a:rPr lang="en" sz="2200" dirty="0">
                <a:solidFill>
                  <a:schemeClr val="bg1"/>
                </a:solidFill>
                <a:latin typeface="Arial" panose="020B0604020202020204" pitchFamily="34" charset="0"/>
                <a:ea typeface="Roboto"/>
                <a:cs typeface="Arial" panose="020B0604020202020204" pitchFamily="34" charset="0"/>
                <a:sym typeface="Roboto"/>
              </a:rPr>
              <a:t>Data Modeling</a:t>
            </a:r>
            <a:endParaRPr sz="2200" dirty="0">
              <a:solidFill>
                <a:schemeClr val="bg1"/>
              </a:solidFill>
              <a:latin typeface="Arial" panose="020B0604020202020204" pitchFamily="34" charset="0"/>
              <a:ea typeface="Roboto"/>
              <a:cs typeface="Arial" panose="020B0604020202020204" pitchFamily="34" charset="0"/>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dirty="0">
                <a:solidFill>
                  <a:schemeClr val="dk1"/>
                </a:solidFill>
              </a:rPr>
              <a:t>Clustering Customer</a:t>
            </a:r>
          </a:p>
          <a:p>
            <a:pPr marL="457200" lvl="0" indent="-323850" algn="l" rtl="0">
              <a:spcBef>
                <a:spcPts val="0"/>
              </a:spcBef>
              <a:spcAft>
                <a:spcPts val="0"/>
              </a:spcAft>
              <a:buClr>
                <a:schemeClr val="dk1"/>
              </a:buClr>
              <a:buSzPts val="1500"/>
              <a:buChar char="●"/>
            </a:pPr>
            <a:r>
              <a:rPr lang="en" sz="1500" dirty="0">
                <a:solidFill>
                  <a:schemeClr val="dk1"/>
                </a:solidFill>
              </a:rPr>
              <a:t>Melakukan segmentasi berdasarkan </a:t>
            </a:r>
            <a:r>
              <a:rPr lang="en" sz="1500" b="1" dirty="0">
                <a:solidFill>
                  <a:schemeClr val="tx1"/>
                </a:solidFill>
              </a:rPr>
              <a:t>Recency, Frequency, dan Monetary</a:t>
            </a:r>
          </a:p>
          <a:p>
            <a:pPr marL="133350" lvl="0" indent="0" algn="l" rtl="0">
              <a:spcBef>
                <a:spcPts val="0"/>
              </a:spcBef>
              <a:spcAft>
                <a:spcPts val="0"/>
              </a:spcAft>
              <a:buClr>
                <a:schemeClr val="dk1"/>
              </a:buClr>
              <a:buSzPts val="1500"/>
              <a:buNone/>
            </a:pPr>
            <a:r>
              <a:rPr lang="en" sz="1500" dirty="0">
                <a:solidFill>
                  <a:schemeClr val="dk1"/>
                </a:solidFill>
              </a:rPr>
              <a:t>Recency = Kapan terakhir kali customer melakukan purchase, diwakilkan oleh kolom ‘Recency’.</a:t>
            </a:r>
          </a:p>
          <a:p>
            <a:pPr marL="133350" lvl="0" indent="0" algn="l" rtl="0">
              <a:spcBef>
                <a:spcPts val="0"/>
              </a:spcBef>
              <a:spcAft>
                <a:spcPts val="0"/>
              </a:spcAft>
              <a:buClr>
                <a:schemeClr val="dk1"/>
              </a:buClr>
              <a:buSzPts val="1500"/>
              <a:buNone/>
            </a:pPr>
            <a:r>
              <a:rPr lang="en" sz="1500" dirty="0">
                <a:solidFill>
                  <a:schemeClr val="dk1"/>
                </a:solidFill>
              </a:rPr>
              <a:t>Frequency = Seberapa sering customer berbelanja, diwakilkan oleh kolom ‘total_transaksi’.</a:t>
            </a:r>
          </a:p>
          <a:p>
            <a:pPr marL="133350" lvl="0" indent="0" algn="l" rtl="0">
              <a:spcBef>
                <a:spcPts val="0"/>
              </a:spcBef>
              <a:spcAft>
                <a:spcPts val="0"/>
              </a:spcAft>
              <a:buClr>
                <a:schemeClr val="dk1"/>
              </a:buClr>
              <a:buSzPts val="1500"/>
              <a:buNone/>
            </a:pPr>
            <a:r>
              <a:rPr lang="en" sz="1500" dirty="0">
                <a:solidFill>
                  <a:schemeClr val="dk1"/>
                </a:solidFill>
              </a:rPr>
              <a:t>Monetary = Berapa banyak customer berbelanja, diwakilkan oleh kolom ‘total_pembelian’.</a:t>
            </a:r>
          </a:p>
          <a:p>
            <a:pPr marL="133350" lvl="0" indent="0" algn="l" rtl="0">
              <a:spcBef>
                <a:spcPts val="0"/>
              </a:spcBef>
              <a:spcAft>
                <a:spcPts val="0"/>
              </a:spcAft>
              <a:buClr>
                <a:schemeClr val="dk1"/>
              </a:buClr>
              <a:buSzPts val="1500"/>
              <a:buNone/>
            </a:pPr>
            <a:endParaRPr lang="en" sz="1500" dirty="0">
              <a:solidFill>
                <a:schemeClr val="dk1"/>
              </a:solidFill>
            </a:endParaRPr>
          </a:p>
          <a:p>
            <a:pPr marL="419100" indent="-285750">
              <a:buClr>
                <a:schemeClr val="dk1"/>
              </a:buClr>
              <a:buSzPts val="1500"/>
            </a:pPr>
            <a:r>
              <a:rPr lang="en" sz="1500" dirty="0">
                <a:solidFill>
                  <a:schemeClr val="dk1"/>
                </a:solidFill>
              </a:rPr>
              <a:t>Menentukan jumlah cluster dengan Elbow Method</a:t>
            </a:r>
          </a:p>
          <a:p>
            <a:pPr marL="133350" lvl="0" indent="0" algn="l" rtl="0">
              <a:spcBef>
                <a:spcPts val="0"/>
              </a:spcBef>
              <a:spcAft>
                <a:spcPts val="0"/>
              </a:spcAft>
              <a:buClr>
                <a:schemeClr val="dk1"/>
              </a:buClr>
              <a:buSzPts val="1500"/>
              <a:buNone/>
            </a:pPr>
            <a:endParaRPr sz="1500" dirty="0">
              <a:solidFill>
                <a:schemeClr val="dk1"/>
              </a:solidFill>
            </a:endParaRPr>
          </a:p>
        </p:txBody>
      </p:sp>
      <p:pic>
        <p:nvPicPr>
          <p:cNvPr id="5" name="Picture 4">
            <a:extLst>
              <a:ext uri="{FF2B5EF4-FFF2-40B4-BE49-F238E27FC236}">
                <a16:creationId xmlns:a16="http://schemas.microsoft.com/office/drawing/2014/main" id="{C814E913-85DD-2289-2614-B13837976516}"/>
              </a:ext>
            </a:extLst>
          </p:cNvPr>
          <p:cNvPicPr>
            <a:picLocks noChangeAspect="1"/>
          </p:cNvPicPr>
          <p:nvPr/>
        </p:nvPicPr>
        <p:blipFill>
          <a:blip r:embed="rId3"/>
          <a:stretch>
            <a:fillRect/>
          </a:stretch>
        </p:blipFill>
        <p:spPr>
          <a:xfrm>
            <a:off x="808075" y="2922868"/>
            <a:ext cx="3142142" cy="2101670"/>
          </a:xfrm>
          <a:prstGeom prst="rect">
            <a:avLst/>
          </a:prstGeom>
        </p:spPr>
      </p:pic>
      <p:sp>
        <p:nvSpPr>
          <p:cNvPr id="6" name="TextBox 5">
            <a:extLst>
              <a:ext uri="{FF2B5EF4-FFF2-40B4-BE49-F238E27FC236}">
                <a16:creationId xmlns:a16="http://schemas.microsoft.com/office/drawing/2014/main" id="{97935792-1A0B-7133-0C99-EDBA5749E9E2}"/>
              </a:ext>
            </a:extLst>
          </p:cNvPr>
          <p:cNvSpPr txBox="1"/>
          <p:nvPr/>
        </p:nvSpPr>
        <p:spPr>
          <a:xfrm>
            <a:off x="4231758" y="3461048"/>
            <a:ext cx="3253563" cy="461665"/>
          </a:xfrm>
          <a:prstGeom prst="rect">
            <a:avLst/>
          </a:prstGeom>
          <a:solidFill>
            <a:schemeClr val="tx2">
              <a:lumMod val="90000"/>
            </a:schemeClr>
          </a:solidFill>
        </p:spPr>
        <p:txBody>
          <a:bodyPr wrap="square" rtlCol="0">
            <a:spAutoFit/>
          </a:bodyPr>
          <a:lstStyle/>
          <a:p>
            <a:r>
              <a:rPr lang="en-US" sz="1200" dirty="0" err="1"/>
              <a:t>Berdasarkan</a:t>
            </a:r>
            <a:r>
              <a:rPr lang="en-US" sz="1200" dirty="0"/>
              <a:t> elbow method, </a:t>
            </a:r>
            <a:r>
              <a:rPr lang="en-US" sz="1200" dirty="0" err="1"/>
              <a:t>jumlah</a:t>
            </a:r>
            <a:r>
              <a:rPr lang="en-US" sz="1200" dirty="0"/>
              <a:t> cluster yang paling optimal </a:t>
            </a:r>
            <a:r>
              <a:rPr lang="en-US" sz="1200" dirty="0" err="1"/>
              <a:t>adalah</a:t>
            </a:r>
            <a:r>
              <a:rPr lang="en-US" sz="1200" dirty="0"/>
              <a:t> 4.</a:t>
            </a:r>
            <a:endParaRPr lang="en-ID" sz="1200" dirty="0"/>
          </a:p>
        </p:txBody>
      </p:sp>
    </p:spTree>
    <p:extLst>
      <p:ext uri="{BB962C8B-B14F-4D97-AF65-F5344CB8AC3E}">
        <p14:creationId xmlns:p14="http://schemas.microsoft.com/office/powerpoint/2010/main" val="4197350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967"/>
            <a:ext cx="8180700" cy="523200"/>
          </a:xfrm>
          <a:prstGeom prst="rect">
            <a:avLst/>
          </a:prstGeom>
        </p:spPr>
        <p:txBody>
          <a:bodyPr spcFirstLastPara="1" wrap="square" lIns="91425" tIns="91425" rIns="91425" bIns="91425" anchor="t" anchorCtr="0">
            <a:noAutofit/>
          </a:bodyPr>
          <a:lstStyle/>
          <a:p>
            <a:pPr marL="0" lvl="0" indent="0" rtl="0">
              <a:spcBef>
                <a:spcPts val="0"/>
              </a:spcBef>
              <a:spcAft>
                <a:spcPts val="0"/>
              </a:spcAft>
              <a:buSzPts val="990"/>
              <a:buNone/>
            </a:pPr>
            <a:r>
              <a:rPr lang="en" sz="2200" dirty="0">
                <a:solidFill>
                  <a:schemeClr val="bg1"/>
                </a:solidFill>
                <a:latin typeface="Arial" panose="020B0604020202020204" pitchFamily="34" charset="0"/>
                <a:ea typeface="Roboto"/>
                <a:cs typeface="Arial" panose="020B0604020202020204" pitchFamily="34" charset="0"/>
                <a:sym typeface="Roboto"/>
              </a:rPr>
              <a:t>Data Modeling</a:t>
            </a:r>
            <a:endParaRPr sz="2200" dirty="0">
              <a:solidFill>
                <a:schemeClr val="bg1"/>
              </a:solidFill>
              <a:latin typeface="Arial" panose="020B0604020202020204" pitchFamily="34" charset="0"/>
              <a:ea typeface="Roboto"/>
              <a:cs typeface="Arial" panose="020B0604020202020204" pitchFamily="34" charset="0"/>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Evaluasi hasil Elbow Method dengan silhoutte score</a:t>
            </a:r>
          </a:p>
          <a:p>
            <a:pPr marL="457200" lvl="0" indent="-323850" algn="l" rtl="0">
              <a:spcBef>
                <a:spcPts val="0"/>
              </a:spcBef>
              <a:spcAft>
                <a:spcPts val="0"/>
              </a:spcAft>
              <a:buClr>
                <a:schemeClr val="dk1"/>
              </a:buClr>
              <a:buSzPts val="1500"/>
              <a:buChar char="●"/>
            </a:pPr>
            <a:endParaRPr lang="en" sz="1500" dirty="0">
              <a:solidFill>
                <a:schemeClr val="dk1"/>
              </a:solidFill>
            </a:endParaRPr>
          </a:p>
          <a:p>
            <a:pPr marL="133350" lvl="0" indent="0" algn="l" rtl="0">
              <a:spcBef>
                <a:spcPts val="0"/>
              </a:spcBef>
              <a:spcAft>
                <a:spcPts val="0"/>
              </a:spcAft>
              <a:buClr>
                <a:schemeClr val="dk1"/>
              </a:buClr>
              <a:buSzPts val="1500"/>
              <a:buNone/>
            </a:pPr>
            <a:endParaRPr sz="1500" dirty="0">
              <a:solidFill>
                <a:schemeClr val="dk1"/>
              </a:solidFill>
            </a:endParaRPr>
          </a:p>
        </p:txBody>
      </p:sp>
      <p:pic>
        <p:nvPicPr>
          <p:cNvPr id="3" name="Picture 2">
            <a:extLst>
              <a:ext uri="{FF2B5EF4-FFF2-40B4-BE49-F238E27FC236}">
                <a16:creationId xmlns:a16="http://schemas.microsoft.com/office/drawing/2014/main" id="{9D5D5688-9355-E351-3376-2D5FD44773F7}"/>
              </a:ext>
            </a:extLst>
          </p:cNvPr>
          <p:cNvPicPr>
            <a:picLocks noChangeAspect="1"/>
          </p:cNvPicPr>
          <p:nvPr/>
        </p:nvPicPr>
        <p:blipFill>
          <a:blip r:embed="rId3"/>
          <a:stretch>
            <a:fillRect/>
          </a:stretch>
        </p:blipFill>
        <p:spPr>
          <a:xfrm>
            <a:off x="287074" y="1350688"/>
            <a:ext cx="6241312" cy="3217687"/>
          </a:xfrm>
          <a:prstGeom prst="rect">
            <a:avLst/>
          </a:prstGeom>
        </p:spPr>
      </p:pic>
      <p:sp>
        <p:nvSpPr>
          <p:cNvPr id="4" name="TextBox 3">
            <a:extLst>
              <a:ext uri="{FF2B5EF4-FFF2-40B4-BE49-F238E27FC236}">
                <a16:creationId xmlns:a16="http://schemas.microsoft.com/office/drawing/2014/main" id="{0806E29F-6F21-9B99-D23D-A4976D89127B}"/>
              </a:ext>
            </a:extLst>
          </p:cNvPr>
          <p:cNvSpPr txBox="1"/>
          <p:nvPr/>
        </p:nvSpPr>
        <p:spPr>
          <a:xfrm>
            <a:off x="6719780" y="2105740"/>
            <a:ext cx="2200943" cy="1569660"/>
          </a:xfrm>
          <a:prstGeom prst="rect">
            <a:avLst/>
          </a:prstGeom>
          <a:solidFill>
            <a:schemeClr val="tx2">
              <a:lumMod val="90000"/>
            </a:schemeClr>
          </a:solidFill>
        </p:spPr>
        <p:txBody>
          <a:bodyPr wrap="square" rtlCol="0">
            <a:spAutoFit/>
          </a:bodyPr>
          <a:lstStyle/>
          <a:p>
            <a:r>
              <a:rPr lang="en-US" sz="1200" dirty="0"/>
              <a:t>Hasil </a:t>
            </a:r>
            <a:r>
              <a:rPr lang="en-US" sz="1200" dirty="0" err="1"/>
              <a:t>evaluasi</a:t>
            </a:r>
            <a:r>
              <a:rPr lang="en-US" sz="1200" dirty="0"/>
              <a:t> silhouette score </a:t>
            </a:r>
            <a:r>
              <a:rPr lang="en-US" sz="1200" dirty="0" err="1"/>
              <a:t>menunjukkan</a:t>
            </a:r>
            <a:r>
              <a:rPr lang="en-US" sz="1200" dirty="0"/>
              <a:t> 4 cluster </a:t>
            </a:r>
            <a:r>
              <a:rPr lang="en-US" sz="1200" dirty="0" err="1"/>
              <a:t>merupakan</a:t>
            </a:r>
            <a:r>
              <a:rPr lang="en-US" sz="1200" dirty="0"/>
              <a:t> yang paling optimal.</a:t>
            </a:r>
          </a:p>
          <a:p>
            <a:endParaRPr lang="en-US" sz="1200" dirty="0"/>
          </a:p>
          <a:p>
            <a:r>
              <a:rPr lang="en-US" sz="1200" dirty="0"/>
              <a:t>Hal </a:t>
            </a:r>
            <a:r>
              <a:rPr lang="en-US" sz="1200" dirty="0" err="1"/>
              <a:t>tersebut</a:t>
            </a:r>
            <a:r>
              <a:rPr lang="en-US" sz="1200" dirty="0"/>
              <a:t> </a:t>
            </a:r>
            <a:r>
              <a:rPr lang="en-US" sz="1200" dirty="0" err="1"/>
              <a:t>ditunjukkan</a:t>
            </a:r>
            <a:r>
              <a:rPr lang="en-US" sz="1200" dirty="0"/>
              <a:t> </a:t>
            </a:r>
            <a:r>
              <a:rPr lang="en-US" sz="1200" dirty="0" err="1"/>
              <a:t>dengan</a:t>
            </a:r>
            <a:r>
              <a:rPr lang="en-US" sz="1200" dirty="0"/>
              <a:t> </a:t>
            </a:r>
            <a:r>
              <a:rPr lang="en-US" sz="1200" dirty="0" err="1"/>
              <a:t>setiap</a:t>
            </a:r>
            <a:r>
              <a:rPr lang="en-US" sz="1200" dirty="0"/>
              <a:t> plot </a:t>
            </a:r>
            <a:r>
              <a:rPr lang="en-US" sz="1200" dirty="0" err="1"/>
              <a:t>memiliki</a:t>
            </a:r>
            <a:r>
              <a:rPr lang="en-US" sz="1200" dirty="0"/>
              <a:t> </a:t>
            </a:r>
            <a:r>
              <a:rPr lang="en-US" sz="1200" dirty="0" err="1"/>
              <a:t>ketebalan</a:t>
            </a:r>
            <a:r>
              <a:rPr lang="en-US" sz="1200" dirty="0"/>
              <a:t> yang </a:t>
            </a:r>
            <a:r>
              <a:rPr lang="en-US" sz="1200" dirty="0" err="1"/>
              <a:t>hampir</a:t>
            </a:r>
            <a:r>
              <a:rPr lang="en-US" sz="1200" dirty="0"/>
              <a:t> </a:t>
            </a:r>
            <a:r>
              <a:rPr lang="en-US" sz="1200" dirty="0" err="1"/>
              <a:t>sama</a:t>
            </a:r>
            <a:r>
              <a:rPr lang="en-US" sz="1200" dirty="0"/>
              <a:t>.</a:t>
            </a:r>
            <a:endParaRPr lang="en-ID" sz="1200" dirty="0"/>
          </a:p>
        </p:txBody>
      </p:sp>
      <p:sp>
        <p:nvSpPr>
          <p:cNvPr id="10" name="Arrow: Down 9">
            <a:extLst>
              <a:ext uri="{FF2B5EF4-FFF2-40B4-BE49-F238E27FC236}">
                <a16:creationId xmlns:a16="http://schemas.microsoft.com/office/drawing/2014/main" id="{D43692AD-0DC3-1DB0-ED62-79F2E92B3B1A}"/>
              </a:ext>
            </a:extLst>
          </p:cNvPr>
          <p:cNvSpPr/>
          <p:nvPr/>
        </p:nvSpPr>
        <p:spPr>
          <a:xfrm rot="19187351">
            <a:off x="988827" y="4359833"/>
            <a:ext cx="170121" cy="4617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18ACC413-6540-6749-CF70-58F996A56428}"/>
              </a:ext>
            </a:extLst>
          </p:cNvPr>
          <p:cNvSpPr txBox="1"/>
          <p:nvPr/>
        </p:nvSpPr>
        <p:spPr>
          <a:xfrm>
            <a:off x="1312540" y="4668488"/>
            <a:ext cx="1039546" cy="430887"/>
          </a:xfrm>
          <a:prstGeom prst="rect">
            <a:avLst/>
          </a:prstGeom>
          <a:solidFill>
            <a:schemeClr val="tx2">
              <a:lumMod val="90000"/>
            </a:schemeClr>
          </a:solidFill>
        </p:spPr>
        <p:txBody>
          <a:bodyPr wrap="square" rtlCol="0">
            <a:spAutoFit/>
          </a:bodyPr>
          <a:lstStyle/>
          <a:p>
            <a:r>
              <a:rPr lang="en-US" sz="1100" dirty="0"/>
              <a:t>Cluster paling optimal, K = 4</a:t>
            </a:r>
            <a:endParaRPr lang="en-ID" sz="1100" dirty="0"/>
          </a:p>
        </p:txBody>
      </p:sp>
    </p:spTree>
    <p:extLst>
      <p:ext uri="{BB962C8B-B14F-4D97-AF65-F5344CB8AC3E}">
        <p14:creationId xmlns:p14="http://schemas.microsoft.com/office/powerpoint/2010/main" val="311307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8551"/>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000" dirty="0">
                <a:solidFill>
                  <a:schemeClr val="bg1"/>
                </a:solidFill>
                <a:latin typeface="Arial" panose="020B0604020202020204" pitchFamily="34" charset="0"/>
                <a:ea typeface="Roboto"/>
                <a:cs typeface="Arial" panose="020B0604020202020204" pitchFamily="34" charset="0"/>
                <a:sym typeface="Roboto"/>
              </a:rPr>
              <a:t>Customer Segmentation Analysis for Marketing Retargeting</a:t>
            </a:r>
            <a:endParaRPr sz="2000" dirty="0">
              <a:solidFill>
                <a:schemeClr val="bg1"/>
              </a:solidFill>
              <a:latin typeface="Arial" panose="020B0604020202020204" pitchFamily="34" charset="0"/>
              <a:ea typeface="Roboto"/>
              <a:cs typeface="Arial" panose="020B0604020202020204" pitchFamily="34" charset="0"/>
              <a:sym typeface="Roboto"/>
            </a:endParaRPr>
          </a:p>
        </p:txBody>
      </p:sp>
      <p:sp>
        <p:nvSpPr>
          <p:cNvPr id="55" name="Google Shape;55;p13"/>
          <p:cNvSpPr txBox="1">
            <a:spLocks noGrp="1"/>
          </p:cNvSpPr>
          <p:nvPr>
            <p:ph type="body" idx="1"/>
          </p:nvPr>
        </p:nvSpPr>
        <p:spPr>
          <a:xfrm>
            <a:off x="311700" y="467833"/>
            <a:ext cx="8520600" cy="4454542"/>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Segmentasi konsumen</a:t>
            </a:r>
          </a:p>
          <a:p>
            <a:pPr marL="457200" lvl="0" indent="-323850" algn="l" rtl="0">
              <a:spcBef>
                <a:spcPts val="0"/>
              </a:spcBef>
              <a:spcAft>
                <a:spcPts val="0"/>
              </a:spcAft>
              <a:buClr>
                <a:schemeClr val="dk1"/>
              </a:buClr>
              <a:buSzPts val="1500"/>
              <a:buChar char="●"/>
            </a:pPr>
            <a:endParaRPr lang="en" sz="1500" dirty="0">
              <a:solidFill>
                <a:schemeClr val="dk1"/>
              </a:solidFill>
            </a:endParaRPr>
          </a:p>
          <a:p>
            <a:pPr marL="133350" lvl="0" indent="0" algn="l" rtl="0">
              <a:spcBef>
                <a:spcPts val="0"/>
              </a:spcBef>
              <a:spcAft>
                <a:spcPts val="0"/>
              </a:spcAft>
              <a:buClr>
                <a:schemeClr val="dk1"/>
              </a:buClr>
              <a:buSzPts val="1500"/>
              <a:buNone/>
            </a:pPr>
            <a:endParaRPr sz="1500" dirty="0">
              <a:solidFill>
                <a:schemeClr val="dk1"/>
              </a:solidFill>
            </a:endParaRPr>
          </a:p>
        </p:txBody>
      </p:sp>
      <p:pic>
        <p:nvPicPr>
          <p:cNvPr id="6" name="Picture 5">
            <a:extLst>
              <a:ext uri="{FF2B5EF4-FFF2-40B4-BE49-F238E27FC236}">
                <a16:creationId xmlns:a16="http://schemas.microsoft.com/office/drawing/2014/main" id="{5F420806-81F7-0410-C16A-6C6155552E5F}"/>
              </a:ext>
            </a:extLst>
          </p:cNvPr>
          <p:cNvPicPr>
            <a:picLocks noChangeAspect="1"/>
          </p:cNvPicPr>
          <p:nvPr/>
        </p:nvPicPr>
        <p:blipFill>
          <a:blip r:embed="rId3"/>
          <a:stretch>
            <a:fillRect/>
          </a:stretch>
        </p:blipFill>
        <p:spPr>
          <a:xfrm>
            <a:off x="76284" y="860466"/>
            <a:ext cx="2773861" cy="2200940"/>
          </a:xfrm>
          <a:prstGeom prst="rect">
            <a:avLst/>
          </a:prstGeom>
        </p:spPr>
      </p:pic>
      <p:pic>
        <p:nvPicPr>
          <p:cNvPr id="8" name="Picture 7">
            <a:extLst>
              <a:ext uri="{FF2B5EF4-FFF2-40B4-BE49-F238E27FC236}">
                <a16:creationId xmlns:a16="http://schemas.microsoft.com/office/drawing/2014/main" id="{F29BDF5A-B833-4B96-BA0D-08E884E1ABB2}"/>
              </a:ext>
            </a:extLst>
          </p:cNvPr>
          <p:cNvPicPr>
            <a:picLocks noChangeAspect="1"/>
          </p:cNvPicPr>
          <p:nvPr/>
        </p:nvPicPr>
        <p:blipFill>
          <a:blip r:embed="rId4"/>
          <a:stretch>
            <a:fillRect/>
          </a:stretch>
        </p:blipFill>
        <p:spPr>
          <a:xfrm>
            <a:off x="3129592" y="860467"/>
            <a:ext cx="2808595" cy="2200939"/>
          </a:xfrm>
          <a:prstGeom prst="rect">
            <a:avLst/>
          </a:prstGeom>
        </p:spPr>
      </p:pic>
      <p:pic>
        <p:nvPicPr>
          <p:cNvPr id="10" name="Picture 9">
            <a:extLst>
              <a:ext uri="{FF2B5EF4-FFF2-40B4-BE49-F238E27FC236}">
                <a16:creationId xmlns:a16="http://schemas.microsoft.com/office/drawing/2014/main" id="{5120D996-7761-9E26-F4CB-54BD06DC3036}"/>
              </a:ext>
            </a:extLst>
          </p:cNvPr>
          <p:cNvPicPr>
            <a:picLocks noChangeAspect="1"/>
          </p:cNvPicPr>
          <p:nvPr/>
        </p:nvPicPr>
        <p:blipFill>
          <a:blip r:embed="rId5"/>
          <a:stretch>
            <a:fillRect/>
          </a:stretch>
        </p:blipFill>
        <p:spPr>
          <a:xfrm>
            <a:off x="6217635" y="860466"/>
            <a:ext cx="2850081" cy="2200940"/>
          </a:xfrm>
          <a:prstGeom prst="rect">
            <a:avLst/>
          </a:prstGeom>
        </p:spPr>
      </p:pic>
      <p:sp>
        <p:nvSpPr>
          <p:cNvPr id="12" name="TextBox 11">
            <a:extLst>
              <a:ext uri="{FF2B5EF4-FFF2-40B4-BE49-F238E27FC236}">
                <a16:creationId xmlns:a16="http://schemas.microsoft.com/office/drawing/2014/main" id="{444F1BFD-4CEB-CB19-8273-F6EC994BE605}"/>
              </a:ext>
            </a:extLst>
          </p:cNvPr>
          <p:cNvSpPr txBox="1"/>
          <p:nvPr/>
        </p:nvSpPr>
        <p:spPr>
          <a:xfrm>
            <a:off x="0" y="3039375"/>
            <a:ext cx="9144000" cy="2095574"/>
          </a:xfrm>
          <a:prstGeom prst="rect">
            <a:avLst/>
          </a:prstGeom>
          <a:solidFill>
            <a:schemeClr val="accent3">
              <a:lumMod val="60000"/>
              <a:lumOff val="40000"/>
            </a:schemeClr>
          </a:solidFill>
        </p:spPr>
        <p:txBody>
          <a:bodyPr wrap="square">
            <a:spAutoFit/>
          </a:bodyPr>
          <a:lstStyle/>
          <a:p>
            <a:pPr>
              <a:lnSpc>
                <a:spcPct val="150000"/>
              </a:lnSpc>
            </a:pPr>
            <a:r>
              <a:rPr lang="en-ID" sz="1100" b="0" dirty="0">
                <a:solidFill>
                  <a:schemeClr val="tx1"/>
                </a:solidFill>
                <a:effectLst/>
                <a:latin typeface="Comic Sans MS" panose="030F0702030302020204" pitchFamily="66" charset="0"/>
              </a:rPr>
              <a:t>Kesimpulan:</a:t>
            </a:r>
          </a:p>
          <a:p>
            <a:pPr algn="just">
              <a:lnSpc>
                <a:spcPct val="150000"/>
              </a:lnSpc>
            </a:pPr>
            <a:r>
              <a:rPr lang="en-ID" sz="1100" b="0" dirty="0">
                <a:solidFill>
                  <a:srgbClr val="0000FF"/>
                </a:solidFill>
                <a:effectLst/>
                <a:latin typeface="Comic Sans MS" panose="030F0702030302020204" pitchFamily="66" charset="0"/>
              </a:rPr>
              <a:t>- </a:t>
            </a:r>
            <a:r>
              <a:rPr lang="en-ID" sz="1100" dirty="0">
                <a:latin typeface="Comic Sans MS" panose="030F0702030302020204" pitchFamily="66" charset="0"/>
              </a:rPr>
              <a:t>C</a:t>
            </a:r>
            <a:r>
              <a:rPr lang="en-ID" sz="1100" b="0" dirty="0">
                <a:solidFill>
                  <a:srgbClr val="000000"/>
                </a:solidFill>
                <a:effectLst/>
                <a:latin typeface="Comic Sans MS" panose="030F0702030302020204" pitchFamily="66" charset="0"/>
              </a:rPr>
              <a:t>luster 1: </a:t>
            </a:r>
            <a:r>
              <a:rPr lang="en-ID" sz="1100" b="0" dirty="0" err="1">
                <a:solidFill>
                  <a:srgbClr val="000000"/>
                </a:solidFill>
                <a:effectLst/>
                <a:latin typeface="Comic Sans MS" panose="030F0702030302020204" pitchFamily="66" charset="0"/>
              </a:rPr>
              <a:t>Pembeli</a:t>
            </a:r>
            <a:r>
              <a:rPr lang="en-ID" sz="1100" b="0" dirty="0">
                <a:solidFill>
                  <a:srgbClr val="000000"/>
                </a:solidFill>
                <a:effectLst/>
                <a:latin typeface="Comic Sans MS" panose="030F0702030302020204" pitchFamily="66" charset="0"/>
              </a:rPr>
              <a:t> yang </a:t>
            </a:r>
            <a:r>
              <a:rPr lang="en-ID" sz="1100" b="0" dirty="0" err="1">
                <a:solidFill>
                  <a:srgbClr val="000000"/>
                </a:solidFill>
                <a:effectLst/>
                <a:latin typeface="Comic Sans MS" panose="030F0702030302020204" pitchFamily="66" charset="0"/>
              </a:rPr>
              <a:t>sudah</a:t>
            </a:r>
            <a:r>
              <a:rPr lang="en-ID" sz="1100" b="0" dirty="0">
                <a:solidFill>
                  <a:srgbClr val="000000"/>
                </a:solidFill>
                <a:effectLst/>
                <a:latin typeface="Comic Sans MS" panose="030F0702030302020204" pitchFamily="66" charset="0"/>
              </a:rPr>
              <a:t> lama </a:t>
            </a:r>
            <a:r>
              <a:rPr lang="en-ID" sz="1100" b="0" dirty="0" err="1">
                <a:solidFill>
                  <a:srgbClr val="000000"/>
                </a:solidFill>
                <a:effectLst/>
                <a:latin typeface="Comic Sans MS" panose="030F0702030302020204" pitchFamily="66" charset="0"/>
              </a:rPr>
              <a:t>tidak</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belanja</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transaksi</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dilakukan</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sedikit</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pembelian</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sedikit</a:t>
            </a:r>
            <a:r>
              <a:rPr lang="en-ID" sz="1100" b="0" dirty="0">
                <a:solidFill>
                  <a:srgbClr val="000000"/>
                </a:solidFill>
                <a:effectLst/>
                <a:latin typeface="Comic Sans MS" panose="030F0702030302020204" pitchFamily="66" charset="0"/>
              </a:rPr>
              <a:t>. Pada cluster </a:t>
            </a:r>
            <a:r>
              <a:rPr lang="en-ID" sz="1100" b="0" dirty="0" err="1">
                <a:solidFill>
                  <a:srgbClr val="000000"/>
                </a:solidFill>
                <a:effectLst/>
                <a:latin typeface="Comic Sans MS" panose="030F0702030302020204" pitchFamily="66" charset="0"/>
              </a:rPr>
              <a:t>ini</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terdapat</a:t>
            </a:r>
            <a:r>
              <a:rPr lang="en-ID" sz="1100" b="0" dirty="0">
                <a:solidFill>
                  <a:srgbClr val="000000"/>
                </a:solidFill>
                <a:effectLst/>
                <a:latin typeface="Comic Sans MS" panose="030F0702030302020204" pitchFamily="66" charset="0"/>
              </a:rPr>
              <a:t> customer yang </a:t>
            </a:r>
            <a:r>
              <a:rPr lang="en-ID" sz="1100" b="0" dirty="0" err="1">
                <a:solidFill>
                  <a:srgbClr val="000000"/>
                </a:solidFill>
                <a:effectLst/>
                <a:latin typeface="Comic Sans MS" panose="030F0702030302020204" pitchFamily="66" charset="0"/>
              </a:rPr>
              <a:t>merasa</a:t>
            </a:r>
            <a:r>
              <a:rPr lang="en-ID" sz="1100" b="0" dirty="0">
                <a:solidFill>
                  <a:srgbClr val="000000"/>
                </a:solidFill>
                <a:effectLst/>
                <a:latin typeface="Comic Sans MS" panose="030F0702030302020204" pitchFamily="66" charset="0"/>
              </a:rPr>
              <a:t> </a:t>
            </a:r>
            <a:r>
              <a:rPr lang="en-ID" sz="1100" b="1" dirty="0" err="1">
                <a:solidFill>
                  <a:srgbClr val="000000"/>
                </a:solidFill>
                <a:effectLst/>
                <a:latin typeface="Comic Sans MS" panose="030F0702030302020204" pitchFamily="66" charset="0"/>
              </a:rPr>
              <a:t>tidak</a:t>
            </a:r>
            <a:r>
              <a:rPr lang="en-ID" sz="1100" b="1" dirty="0">
                <a:solidFill>
                  <a:srgbClr val="000000"/>
                </a:solidFill>
                <a:effectLst/>
                <a:latin typeface="Comic Sans MS" panose="030F0702030302020204" pitchFamily="66" charset="0"/>
              </a:rPr>
              <a:t> </a:t>
            </a:r>
            <a:r>
              <a:rPr lang="en-ID" sz="1100" b="1" dirty="0" err="1">
                <a:solidFill>
                  <a:srgbClr val="000000"/>
                </a:solidFill>
                <a:effectLst/>
                <a:latin typeface="Comic Sans MS" panose="030F0702030302020204" pitchFamily="66" charset="0"/>
              </a:rPr>
              <a:t>cocok</a:t>
            </a:r>
            <a:r>
              <a:rPr lang="en-ID" sz="1100" b="1"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dengan</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produk</a:t>
            </a:r>
            <a:r>
              <a:rPr lang="en-ID" sz="1100" b="0" dirty="0">
                <a:solidFill>
                  <a:srgbClr val="000000"/>
                </a:solidFill>
                <a:effectLst/>
                <a:latin typeface="Comic Sans MS" panose="030F0702030302020204" pitchFamily="66" charset="0"/>
              </a:rPr>
              <a:t> dan </a:t>
            </a:r>
            <a:r>
              <a:rPr lang="en-ID" sz="1100" b="0" dirty="0" err="1">
                <a:solidFill>
                  <a:srgbClr val="000000"/>
                </a:solidFill>
                <a:effectLst/>
                <a:latin typeface="Comic Sans MS" panose="030F0702030302020204" pitchFamily="66" charset="0"/>
              </a:rPr>
              <a:t>layanan</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kita</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sehingga</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memutuskan</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untuk</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tidak</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berbelanja</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kembali</a:t>
            </a:r>
            <a:r>
              <a:rPr lang="en-ID" sz="1100" b="0" dirty="0">
                <a:solidFill>
                  <a:srgbClr val="000000"/>
                </a:solidFill>
                <a:effectLst/>
                <a:latin typeface="Comic Sans MS" panose="030F0702030302020204" pitchFamily="66" charset="0"/>
              </a:rPr>
              <a:t>.</a:t>
            </a:r>
          </a:p>
          <a:p>
            <a:pPr algn="just">
              <a:lnSpc>
                <a:spcPct val="150000"/>
              </a:lnSpc>
            </a:pPr>
            <a:r>
              <a:rPr lang="en-ID" sz="1100" b="0" dirty="0">
                <a:solidFill>
                  <a:srgbClr val="0000FF"/>
                </a:solidFill>
                <a:effectLst/>
                <a:latin typeface="Comic Sans MS" panose="030F0702030302020204" pitchFamily="66" charset="0"/>
              </a:rPr>
              <a:t>- </a:t>
            </a:r>
            <a:r>
              <a:rPr lang="en-ID" sz="1100" dirty="0">
                <a:latin typeface="Comic Sans MS" panose="030F0702030302020204" pitchFamily="66" charset="0"/>
              </a:rPr>
              <a:t>C</a:t>
            </a:r>
            <a:r>
              <a:rPr lang="en-ID" sz="1100" b="0" dirty="0">
                <a:solidFill>
                  <a:srgbClr val="000000"/>
                </a:solidFill>
                <a:effectLst/>
                <a:latin typeface="Comic Sans MS" panose="030F0702030302020204" pitchFamily="66" charset="0"/>
              </a:rPr>
              <a:t>luster 2: </a:t>
            </a:r>
            <a:r>
              <a:rPr lang="en-ID" sz="1100" b="0" dirty="0" err="1">
                <a:solidFill>
                  <a:srgbClr val="000000"/>
                </a:solidFill>
                <a:effectLst/>
                <a:latin typeface="Comic Sans MS" panose="030F0702030302020204" pitchFamily="66" charset="0"/>
              </a:rPr>
              <a:t>Pembeli</a:t>
            </a:r>
            <a:r>
              <a:rPr lang="en-ID" sz="1100" b="0" dirty="0">
                <a:solidFill>
                  <a:srgbClr val="000000"/>
                </a:solidFill>
                <a:effectLst/>
                <a:latin typeface="Comic Sans MS" panose="030F0702030302020204" pitchFamily="66" charset="0"/>
              </a:rPr>
              <a:t> yang </a:t>
            </a:r>
            <a:r>
              <a:rPr lang="en-ID" sz="1100" b="0" dirty="0" err="1">
                <a:solidFill>
                  <a:srgbClr val="000000"/>
                </a:solidFill>
                <a:effectLst/>
                <a:latin typeface="Comic Sans MS" panose="030F0702030302020204" pitchFamily="66" charset="0"/>
              </a:rPr>
              <a:t>sudah</a:t>
            </a:r>
            <a:r>
              <a:rPr lang="en-ID" sz="1100" b="0" dirty="0">
                <a:solidFill>
                  <a:srgbClr val="000000"/>
                </a:solidFill>
                <a:effectLst/>
                <a:latin typeface="Comic Sans MS" panose="030F0702030302020204" pitchFamily="66" charset="0"/>
              </a:rPr>
              <a:t> lama </a:t>
            </a:r>
            <a:r>
              <a:rPr lang="en-ID" sz="1100" b="0" dirty="0" err="1">
                <a:solidFill>
                  <a:srgbClr val="000000"/>
                </a:solidFill>
                <a:effectLst/>
                <a:latin typeface="Comic Sans MS" panose="030F0702030302020204" pitchFamily="66" charset="0"/>
              </a:rPr>
              <a:t>tidak</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belanja</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tetapi</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transaksi</a:t>
            </a:r>
            <a:r>
              <a:rPr lang="en-ID" sz="1100" b="0" dirty="0">
                <a:solidFill>
                  <a:srgbClr val="000000"/>
                </a:solidFill>
                <a:effectLst/>
                <a:latin typeface="Comic Sans MS" panose="030F0702030302020204" pitchFamily="66" charset="0"/>
              </a:rPr>
              <a:t> dan </a:t>
            </a:r>
            <a:r>
              <a:rPr lang="en-ID" sz="1100" b="0" dirty="0" err="1">
                <a:solidFill>
                  <a:srgbClr val="000000"/>
                </a:solidFill>
                <a:effectLst/>
                <a:latin typeface="Comic Sans MS" panose="030F0702030302020204" pitchFamily="66" charset="0"/>
              </a:rPr>
              <a:t>pembelian</a:t>
            </a:r>
            <a:r>
              <a:rPr lang="en-ID" sz="1100" b="0" dirty="0">
                <a:solidFill>
                  <a:srgbClr val="000000"/>
                </a:solidFill>
                <a:effectLst/>
                <a:latin typeface="Comic Sans MS" panose="030F0702030302020204" pitchFamily="66" charset="0"/>
              </a:rPr>
              <a:t> yang </a:t>
            </a:r>
            <a:r>
              <a:rPr lang="en-ID" sz="1100" b="0" dirty="0" err="1">
                <a:solidFill>
                  <a:srgbClr val="000000"/>
                </a:solidFill>
                <a:effectLst/>
                <a:latin typeface="Comic Sans MS" panose="030F0702030302020204" pitchFamily="66" charset="0"/>
              </a:rPr>
              <a:t>dilakukan</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banyak</a:t>
            </a:r>
            <a:r>
              <a:rPr lang="en-ID" sz="1100" b="0" dirty="0">
                <a:solidFill>
                  <a:srgbClr val="000000"/>
                </a:solidFill>
                <a:effectLst/>
                <a:latin typeface="Comic Sans MS" panose="030F0702030302020204" pitchFamily="66" charset="0"/>
              </a:rPr>
              <a:t>. Hal </a:t>
            </a:r>
            <a:r>
              <a:rPr lang="en-ID" sz="1100" b="0" dirty="0" err="1">
                <a:solidFill>
                  <a:srgbClr val="000000"/>
                </a:solidFill>
                <a:effectLst/>
                <a:latin typeface="Comic Sans MS" panose="030F0702030302020204" pitchFamily="66" charset="0"/>
              </a:rPr>
              <a:t>ini</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terlihat</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seperti</a:t>
            </a:r>
            <a:r>
              <a:rPr lang="en-ID" sz="1100" b="0" dirty="0">
                <a:solidFill>
                  <a:srgbClr val="000000"/>
                </a:solidFill>
                <a:effectLst/>
                <a:latin typeface="Comic Sans MS" panose="030F0702030302020204" pitchFamily="66" charset="0"/>
              </a:rPr>
              <a:t> loyal customer yang </a:t>
            </a:r>
            <a:r>
              <a:rPr lang="en-ID" sz="1100" b="0" dirty="0" err="1">
                <a:solidFill>
                  <a:srgbClr val="000000"/>
                </a:solidFill>
                <a:effectLst/>
                <a:latin typeface="Comic Sans MS" panose="030F0702030302020204" pitchFamily="66" charset="0"/>
              </a:rPr>
              <a:t>akan</a:t>
            </a:r>
            <a:r>
              <a:rPr lang="en-ID" sz="1100" b="0" dirty="0">
                <a:solidFill>
                  <a:srgbClr val="000000"/>
                </a:solidFill>
                <a:effectLst/>
                <a:latin typeface="Comic Sans MS" panose="030F0702030302020204" pitchFamily="66" charset="0"/>
              </a:rPr>
              <a:t> </a:t>
            </a:r>
            <a:r>
              <a:rPr lang="en-ID" sz="1100" b="1" dirty="0">
                <a:solidFill>
                  <a:srgbClr val="000000"/>
                </a:solidFill>
                <a:effectLst/>
                <a:latin typeface="Comic Sans MS" panose="030F0702030302020204" pitchFamily="66" charset="0"/>
              </a:rPr>
              <a:t>churn</a:t>
            </a:r>
            <a:r>
              <a:rPr lang="en-ID" sz="1100" b="0" dirty="0">
                <a:solidFill>
                  <a:srgbClr val="000000"/>
                </a:solidFill>
                <a:effectLst/>
                <a:latin typeface="Comic Sans MS" panose="030F0702030302020204" pitchFamily="66" charset="0"/>
              </a:rPr>
              <a:t>.</a:t>
            </a:r>
          </a:p>
          <a:p>
            <a:pPr algn="just">
              <a:lnSpc>
                <a:spcPct val="150000"/>
              </a:lnSpc>
            </a:pPr>
            <a:r>
              <a:rPr lang="en-ID" sz="1100" b="0" dirty="0">
                <a:solidFill>
                  <a:srgbClr val="0000FF"/>
                </a:solidFill>
                <a:effectLst/>
                <a:latin typeface="Comic Sans MS" panose="030F0702030302020204" pitchFamily="66" charset="0"/>
              </a:rPr>
              <a:t>- </a:t>
            </a:r>
            <a:r>
              <a:rPr lang="en-ID" sz="1100" dirty="0">
                <a:latin typeface="Comic Sans MS" panose="030F0702030302020204" pitchFamily="66" charset="0"/>
              </a:rPr>
              <a:t>C</a:t>
            </a:r>
            <a:r>
              <a:rPr lang="en-ID" sz="1100" b="0" dirty="0">
                <a:solidFill>
                  <a:srgbClr val="000000"/>
                </a:solidFill>
                <a:effectLst/>
                <a:latin typeface="Comic Sans MS" panose="030F0702030302020204" pitchFamily="66" charset="0"/>
              </a:rPr>
              <a:t>luster 3: </a:t>
            </a:r>
            <a:r>
              <a:rPr lang="en-ID" sz="1100" b="0" dirty="0" err="1">
                <a:solidFill>
                  <a:srgbClr val="000000"/>
                </a:solidFill>
                <a:effectLst/>
                <a:latin typeface="Comic Sans MS" panose="030F0702030302020204" pitchFamily="66" charset="0"/>
              </a:rPr>
              <a:t>Pembeli</a:t>
            </a:r>
            <a:r>
              <a:rPr lang="en-ID" sz="1100" b="0" dirty="0">
                <a:solidFill>
                  <a:srgbClr val="000000"/>
                </a:solidFill>
                <a:effectLst/>
                <a:latin typeface="Comic Sans MS" panose="030F0702030302020204" pitchFamily="66" charset="0"/>
              </a:rPr>
              <a:t> yang </a:t>
            </a:r>
            <a:r>
              <a:rPr lang="en-ID" sz="1100" b="0" dirty="0" err="1">
                <a:solidFill>
                  <a:srgbClr val="000000"/>
                </a:solidFill>
                <a:effectLst/>
                <a:latin typeface="Comic Sans MS" panose="030F0702030302020204" pitchFamily="66" charset="0"/>
              </a:rPr>
              <a:t>baru</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berbelanja</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dengan</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transaksi</a:t>
            </a:r>
            <a:r>
              <a:rPr lang="en-ID" sz="1100" b="0" dirty="0">
                <a:solidFill>
                  <a:srgbClr val="000000"/>
                </a:solidFill>
                <a:effectLst/>
                <a:latin typeface="Comic Sans MS" panose="030F0702030302020204" pitchFamily="66" charset="0"/>
              </a:rPr>
              <a:t> dan </a:t>
            </a:r>
            <a:r>
              <a:rPr lang="en-ID" sz="1100" b="0" dirty="0" err="1">
                <a:solidFill>
                  <a:srgbClr val="000000"/>
                </a:solidFill>
                <a:effectLst/>
                <a:latin typeface="Comic Sans MS" panose="030F0702030302020204" pitchFamily="66" charset="0"/>
              </a:rPr>
              <a:t>pembelian</a:t>
            </a:r>
            <a:r>
              <a:rPr lang="en-ID" sz="1100" b="0" dirty="0">
                <a:solidFill>
                  <a:srgbClr val="000000"/>
                </a:solidFill>
                <a:effectLst/>
                <a:latin typeface="Comic Sans MS" panose="030F0702030302020204" pitchFamily="66" charset="0"/>
              </a:rPr>
              <a:t> yang </a:t>
            </a:r>
            <a:r>
              <a:rPr lang="en-ID" sz="1100" b="0" dirty="0" err="1">
                <a:solidFill>
                  <a:srgbClr val="000000"/>
                </a:solidFill>
                <a:effectLst/>
                <a:latin typeface="Comic Sans MS" panose="030F0702030302020204" pitchFamily="66" charset="0"/>
              </a:rPr>
              <a:t>dilakukan</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banyak</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Ini</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merupakan</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golongan</a:t>
            </a:r>
            <a:r>
              <a:rPr lang="en-ID" sz="1100" b="0" dirty="0">
                <a:solidFill>
                  <a:srgbClr val="000000"/>
                </a:solidFill>
                <a:effectLst/>
                <a:latin typeface="Comic Sans MS" panose="030F0702030302020204" pitchFamily="66" charset="0"/>
              </a:rPr>
              <a:t> </a:t>
            </a:r>
            <a:r>
              <a:rPr lang="en-ID" sz="1100" b="1" dirty="0">
                <a:solidFill>
                  <a:srgbClr val="000000"/>
                </a:solidFill>
                <a:effectLst/>
                <a:latin typeface="Comic Sans MS" panose="030F0702030302020204" pitchFamily="66" charset="0"/>
              </a:rPr>
              <a:t>loyal</a:t>
            </a:r>
            <a:r>
              <a:rPr lang="en-ID" sz="1100" b="0" dirty="0">
                <a:solidFill>
                  <a:srgbClr val="000000"/>
                </a:solidFill>
                <a:effectLst/>
                <a:latin typeface="Comic Sans MS" panose="030F0702030302020204" pitchFamily="66" charset="0"/>
              </a:rPr>
              <a:t> customer.</a:t>
            </a:r>
          </a:p>
          <a:p>
            <a:pPr algn="just">
              <a:lnSpc>
                <a:spcPct val="150000"/>
              </a:lnSpc>
            </a:pPr>
            <a:r>
              <a:rPr lang="en-ID" sz="1100" b="0" dirty="0">
                <a:solidFill>
                  <a:srgbClr val="0000FF"/>
                </a:solidFill>
                <a:effectLst/>
                <a:latin typeface="Comic Sans MS" panose="030F0702030302020204" pitchFamily="66" charset="0"/>
              </a:rPr>
              <a:t>- </a:t>
            </a:r>
            <a:r>
              <a:rPr lang="en-ID" sz="1100" dirty="0">
                <a:latin typeface="Comic Sans MS" panose="030F0702030302020204" pitchFamily="66" charset="0"/>
              </a:rPr>
              <a:t>C</a:t>
            </a:r>
            <a:r>
              <a:rPr lang="en-ID" sz="1100" b="0" dirty="0">
                <a:solidFill>
                  <a:srgbClr val="000000"/>
                </a:solidFill>
                <a:effectLst/>
                <a:latin typeface="Comic Sans MS" panose="030F0702030302020204" pitchFamily="66" charset="0"/>
              </a:rPr>
              <a:t>luster 4: </a:t>
            </a:r>
            <a:r>
              <a:rPr lang="en-ID" sz="1100" b="0" dirty="0" err="1">
                <a:solidFill>
                  <a:srgbClr val="000000"/>
                </a:solidFill>
                <a:effectLst/>
                <a:latin typeface="Comic Sans MS" panose="030F0702030302020204" pitchFamily="66" charset="0"/>
              </a:rPr>
              <a:t>Pembeli</a:t>
            </a:r>
            <a:r>
              <a:rPr lang="en-ID" sz="1100" b="0" dirty="0">
                <a:solidFill>
                  <a:srgbClr val="000000"/>
                </a:solidFill>
                <a:effectLst/>
                <a:latin typeface="Comic Sans MS" panose="030F0702030302020204" pitchFamily="66" charset="0"/>
              </a:rPr>
              <a:t> yang </a:t>
            </a:r>
            <a:r>
              <a:rPr lang="en-ID" sz="1100" b="0" dirty="0" err="1">
                <a:solidFill>
                  <a:srgbClr val="000000"/>
                </a:solidFill>
                <a:effectLst/>
                <a:latin typeface="Comic Sans MS" panose="030F0702030302020204" pitchFamily="66" charset="0"/>
              </a:rPr>
              <a:t>baru</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berbelanja</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tetapi</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transaksi</a:t>
            </a:r>
            <a:r>
              <a:rPr lang="en-ID" sz="1100" b="0" dirty="0">
                <a:solidFill>
                  <a:srgbClr val="000000"/>
                </a:solidFill>
                <a:effectLst/>
                <a:latin typeface="Comic Sans MS" panose="030F0702030302020204" pitchFamily="66" charset="0"/>
              </a:rPr>
              <a:t> dan </a:t>
            </a:r>
            <a:r>
              <a:rPr lang="en-ID" sz="1100" b="0" dirty="0" err="1">
                <a:solidFill>
                  <a:srgbClr val="000000"/>
                </a:solidFill>
                <a:effectLst/>
                <a:latin typeface="Comic Sans MS" panose="030F0702030302020204" pitchFamily="66" charset="0"/>
              </a:rPr>
              <a:t>pembelian</a:t>
            </a:r>
            <a:r>
              <a:rPr lang="en-ID" sz="1100" b="0" dirty="0">
                <a:solidFill>
                  <a:srgbClr val="000000"/>
                </a:solidFill>
                <a:effectLst/>
                <a:latin typeface="Comic Sans MS" panose="030F0702030302020204" pitchFamily="66" charset="0"/>
              </a:rPr>
              <a:t> yang </a:t>
            </a:r>
            <a:r>
              <a:rPr lang="en-ID" sz="1100" b="0" dirty="0" err="1">
                <a:solidFill>
                  <a:srgbClr val="000000"/>
                </a:solidFill>
                <a:effectLst/>
                <a:latin typeface="Comic Sans MS" panose="030F0702030302020204" pitchFamily="66" charset="0"/>
              </a:rPr>
              <a:t>dilakukan</a:t>
            </a:r>
            <a:r>
              <a:rPr lang="en-ID" sz="1100" b="0" dirty="0">
                <a:solidFill>
                  <a:srgbClr val="000000"/>
                </a:solidFill>
                <a:effectLst/>
                <a:latin typeface="Comic Sans MS" panose="030F0702030302020204" pitchFamily="66" charset="0"/>
              </a:rPr>
              <a:t> </a:t>
            </a:r>
            <a:r>
              <a:rPr lang="en-ID" sz="1100" b="0" dirty="0" err="1">
                <a:solidFill>
                  <a:srgbClr val="000000"/>
                </a:solidFill>
                <a:effectLst/>
                <a:latin typeface="Comic Sans MS" panose="030F0702030302020204" pitchFamily="66" charset="0"/>
              </a:rPr>
              <a:t>sedikit</a:t>
            </a:r>
            <a:r>
              <a:rPr lang="en-ID" sz="1100" b="0" dirty="0">
                <a:solidFill>
                  <a:srgbClr val="000000"/>
                </a:solidFill>
                <a:effectLst/>
                <a:latin typeface="Comic Sans MS" panose="030F0702030302020204" pitchFamily="66" charset="0"/>
              </a:rPr>
              <a:t>. Cluster </a:t>
            </a:r>
            <a:r>
              <a:rPr lang="en-ID" sz="1100" b="0" dirty="0" err="1">
                <a:solidFill>
                  <a:srgbClr val="000000"/>
                </a:solidFill>
                <a:effectLst/>
                <a:latin typeface="Comic Sans MS" panose="030F0702030302020204" pitchFamily="66" charset="0"/>
              </a:rPr>
              <a:t>ini</a:t>
            </a:r>
            <a:r>
              <a:rPr lang="en-ID" sz="1100" dirty="0">
                <a:latin typeface="Comic Sans MS" panose="030F0702030302020204" pitchFamily="66" charset="0"/>
              </a:rPr>
              <a:t> </a:t>
            </a:r>
            <a:r>
              <a:rPr lang="en-ID" sz="1100" dirty="0" err="1">
                <a:latin typeface="Comic Sans MS" panose="030F0702030302020204" pitchFamily="66" charset="0"/>
              </a:rPr>
              <a:t>terdiri</a:t>
            </a:r>
            <a:r>
              <a:rPr lang="en-ID" sz="1100" dirty="0">
                <a:latin typeface="Comic Sans MS" panose="030F0702030302020204" pitchFamily="66" charset="0"/>
              </a:rPr>
              <a:t> </a:t>
            </a:r>
            <a:r>
              <a:rPr lang="en-ID" sz="1100" dirty="0" err="1">
                <a:latin typeface="Comic Sans MS" panose="030F0702030302020204" pitchFamily="66" charset="0"/>
              </a:rPr>
              <a:t>dari</a:t>
            </a:r>
            <a:r>
              <a:rPr lang="en-ID" sz="1100" dirty="0">
                <a:latin typeface="Comic Sans MS" panose="030F0702030302020204" pitchFamily="66" charset="0"/>
              </a:rPr>
              <a:t> customer -customer </a:t>
            </a:r>
            <a:r>
              <a:rPr lang="en-ID" sz="1100" b="1" dirty="0" err="1">
                <a:latin typeface="Comic Sans MS" panose="030F0702030302020204" pitchFamily="66" charset="0"/>
              </a:rPr>
              <a:t>baru</a:t>
            </a:r>
            <a:r>
              <a:rPr lang="en-ID" sz="1100" dirty="0">
                <a:latin typeface="Comic Sans MS" panose="030F0702030302020204" pitchFamily="66" charset="0"/>
              </a:rPr>
              <a:t>.</a:t>
            </a:r>
            <a:endParaRPr lang="en-ID" sz="1100" b="0" dirty="0">
              <a:solidFill>
                <a:srgbClr val="000000"/>
              </a:solidFill>
              <a:effectLst/>
              <a:latin typeface="Comic Sans MS" panose="030F0702030302020204" pitchFamily="66" charset="0"/>
            </a:endParaRPr>
          </a:p>
        </p:txBody>
      </p:sp>
    </p:spTree>
    <p:extLst>
      <p:ext uri="{BB962C8B-B14F-4D97-AF65-F5344CB8AC3E}">
        <p14:creationId xmlns:p14="http://schemas.microsoft.com/office/powerpoint/2010/main" val="2683572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000" dirty="0">
                <a:solidFill>
                  <a:schemeClr val="bg1"/>
                </a:solidFill>
                <a:latin typeface="Arial" panose="020B0604020202020204" pitchFamily="34" charset="0"/>
                <a:ea typeface="Roboto"/>
                <a:cs typeface="Arial" panose="020B0604020202020204" pitchFamily="34" charset="0"/>
                <a:sym typeface="Roboto"/>
              </a:rPr>
              <a:t>Customer Segmentation Analysis for Marketing Retargeting</a:t>
            </a:r>
            <a:endParaRPr sz="2000" dirty="0">
              <a:solidFill>
                <a:schemeClr val="bg1"/>
              </a:solidFill>
              <a:latin typeface="Arial" panose="020B0604020202020204" pitchFamily="34" charset="0"/>
              <a:ea typeface="Roboto"/>
              <a:cs typeface="Arial" panose="020B0604020202020204" pitchFamily="34" charset="0"/>
              <a:sym typeface="Roboto"/>
            </a:endParaRPr>
          </a:p>
        </p:txBody>
      </p:sp>
      <p:sp>
        <p:nvSpPr>
          <p:cNvPr id="55" name="Google Shape;55;p13"/>
          <p:cNvSpPr txBox="1">
            <a:spLocks noGrp="1"/>
          </p:cNvSpPr>
          <p:nvPr>
            <p:ph type="body" idx="1"/>
          </p:nvPr>
        </p:nvSpPr>
        <p:spPr>
          <a:xfrm>
            <a:off x="311700" y="973127"/>
            <a:ext cx="8520600" cy="3949247"/>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Rekomendasi Bisnis</a:t>
            </a:r>
          </a:p>
          <a:p>
            <a:pPr marL="457200" lvl="0" indent="-323850" algn="l" rtl="0">
              <a:spcBef>
                <a:spcPts val="0"/>
              </a:spcBef>
              <a:spcAft>
                <a:spcPts val="0"/>
              </a:spcAft>
              <a:buClr>
                <a:schemeClr val="dk1"/>
              </a:buClr>
              <a:buSzPts val="1500"/>
              <a:buChar char="●"/>
            </a:pPr>
            <a:endParaRPr lang="en" sz="1500" dirty="0">
              <a:solidFill>
                <a:schemeClr val="dk1"/>
              </a:solidFill>
            </a:endParaRPr>
          </a:p>
          <a:p>
            <a:pPr marL="133350" lvl="0" indent="0" algn="l" rtl="0">
              <a:spcBef>
                <a:spcPts val="0"/>
              </a:spcBef>
              <a:spcAft>
                <a:spcPts val="0"/>
              </a:spcAft>
              <a:buClr>
                <a:schemeClr val="dk1"/>
              </a:buClr>
              <a:buSzPts val="1500"/>
              <a:buNone/>
            </a:pPr>
            <a:endParaRPr sz="1500" dirty="0">
              <a:solidFill>
                <a:schemeClr val="dk1"/>
              </a:solidFill>
            </a:endParaRPr>
          </a:p>
        </p:txBody>
      </p:sp>
      <p:sp>
        <p:nvSpPr>
          <p:cNvPr id="2" name="TextBox 1">
            <a:extLst>
              <a:ext uri="{FF2B5EF4-FFF2-40B4-BE49-F238E27FC236}">
                <a16:creationId xmlns:a16="http://schemas.microsoft.com/office/drawing/2014/main" id="{6333A9BB-62A4-FB0A-BF37-53FF354EFDA3}"/>
              </a:ext>
            </a:extLst>
          </p:cNvPr>
          <p:cNvSpPr txBox="1"/>
          <p:nvPr/>
        </p:nvSpPr>
        <p:spPr>
          <a:xfrm>
            <a:off x="255002" y="1566968"/>
            <a:ext cx="8577298" cy="2603405"/>
          </a:xfrm>
          <a:prstGeom prst="rect">
            <a:avLst/>
          </a:prstGeom>
          <a:solidFill>
            <a:schemeClr val="bg1">
              <a:lumMod val="85000"/>
            </a:schemeClr>
          </a:solidFill>
        </p:spPr>
        <p:txBody>
          <a:bodyPr wrap="square">
            <a:spAutoFit/>
          </a:bodyPr>
          <a:lstStyle/>
          <a:p>
            <a:pPr marL="171450" indent="-171450" algn="just">
              <a:lnSpc>
                <a:spcPct val="150000"/>
              </a:lnSpc>
              <a:buFontTx/>
              <a:buChar char="-"/>
            </a:pPr>
            <a:r>
              <a:rPr lang="en-ID" sz="1100" dirty="0">
                <a:solidFill>
                  <a:schemeClr val="tx1"/>
                </a:solidFill>
                <a:latin typeface="Comic Sans MS" panose="030F0702030302020204" pitchFamily="66" charset="0"/>
              </a:rPr>
              <a:t>C</a:t>
            </a:r>
            <a:r>
              <a:rPr lang="en-ID" sz="1100" b="0" dirty="0">
                <a:solidFill>
                  <a:schemeClr val="tx1"/>
                </a:solidFill>
                <a:effectLst/>
                <a:latin typeface="Comic Sans MS" panose="030F0702030302020204" pitchFamily="66" charset="0"/>
              </a:rPr>
              <a:t>luster 1: </a:t>
            </a:r>
            <a:r>
              <a:rPr lang="en-ID" sz="1100" dirty="0">
                <a:solidFill>
                  <a:schemeClr val="tx1"/>
                </a:solidFill>
                <a:latin typeface="Comic Sans MS" panose="030F0702030302020204" pitchFamily="66" charset="0"/>
              </a:rPr>
              <a:t>Bisa </a:t>
            </a:r>
            <a:r>
              <a:rPr lang="en-ID" sz="1100" b="1" dirty="0" err="1">
                <a:solidFill>
                  <a:schemeClr val="tx1"/>
                </a:solidFill>
                <a:latin typeface="Comic Sans MS" panose="030F0702030302020204" pitchFamily="66" charset="0"/>
              </a:rPr>
              <a:t>meningkatkan</a:t>
            </a:r>
            <a:r>
              <a:rPr lang="en-ID" sz="1100" b="1" dirty="0">
                <a:solidFill>
                  <a:schemeClr val="tx1"/>
                </a:solidFill>
                <a:latin typeface="Comic Sans MS" panose="030F0702030302020204" pitchFamily="66" charset="0"/>
              </a:rPr>
              <a:t> </a:t>
            </a:r>
            <a:r>
              <a:rPr lang="en-ID" sz="1100" b="1" dirty="0" err="1">
                <a:solidFill>
                  <a:schemeClr val="tx1"/>
                </a:solidFill>
                <a:latin typeface="Comic Sans MS" panose="030F0702030302020204" pitchFamily="66" charset="0"/>
              </a:rPr>
              <a:t>kualitas</a:t>
            </a:r>
            <a:r>
              <a:rPr lang="en-ID" sz="1100" b="1" dirty="0">
                <a:solidFill>
                  <a:schemeClr val="tx1"/>
                </a:solidFill>
                <a:latin typeface="Comic Sans MS" panose="030F0702030302020204" pitchFamily="66" charset="0"/>
              </a:rPr>
              <a:t> </a:t>
            </a:r>
            <a:r>
              <a:rPr lang="en-ID" sz="1100" b="1" dirty="0" err="1">
                <a:solidFill>
                  <a:schemeClr val="tx1"/>
                </a:solidFill>
                <a:latin typeface="Comic Sans MS" panose="030F0702030302020204" pitchFamily="66" charset="0"/>
              </a:rPr>
              <a:t>layanan</a:t>
            </a:r>
            <a:r>
              <a:rPr lang="en-ID" sz="1100" b="1" dirty="0">
                <a:solidFill>
                  <a:schemeClr val="tx1"/>
                </a:solidFill>
                <a:latin typeface="Comic Sans MS" panose="030F0702030302020204" pitchFamily="66" charset="0"/>
              </a:rPr>
              <a:t> dan </a:t>
            </a:r>
            <a:r>
              <a:rPr lang="en-ID" sz="1100" b="1" dirty="0" err="1">
                <a:solidFill>
                  <a:schemeClr val="tx1"/>
                </a:solidFill>
                <a:latin typeface="Comic Sans MS" panose="030F0702030302020204" pitchFamily="66" charset="0"/>
              </a:rPr>
              <a:t>kualitas</a:t>
            </a:r>
            <a:r>
              <a:rPr lang="en-ID" sz="1100" b="1" dirty="0">
                <a:solidFill>
                  <a:schemeClr val="tx1"/>
                </a:solidFill>
                <a:latin typeface="Comic Sans MS" panose="030F0702030302020204" pitchFamily="66" charset="0"/>
              </a:rPr>
              <a:t> </a:t>
            </a:r>
            <a:r>
              <a:rPr lang="en-ID" sz="1100" b="1" dirty="0" err="1">
                <a:solidFill>
                  <a:schemeClr val="tx1"/>
                </a:solidFill>
                <a:latin typeface="Comic Sans MS" panose="030F0702030302020204" pitchFamily="66" charset="0"/>
              </a:rPr>
              <a:t>produk</a:t>
            </a:r>
            <a:r>
              <a:rPr lang="en-ID" sz="1100" b="1"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terlebih</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dahulu</a:t>
            </a:r>
            <a:r>
              <a:rPr lang="en-ID" sz="1100" dirty="0">
                <a:solidFill>
                  <a:schemeClr val="tx1"/>
                </a:solidFill>
                <a:latin typeface="Comic Sans MS" panose="030F0702030302020204" pitchFamily="66" charset="0"/>
              </a:rPr>
              <a:t> agar customer pada </a:t>
            </a:r>
            <a:r>
              <a:rPr lang="en-ID" sz="1100" dirty="0" err="1">
                <a:solidFill>
                  <a:schemeClr val="tx1"/>
                </a:solidFill>
                <a:latin typeface="Comic Sans MS" panose="030F0702030302020204" pitchFamily="66" charset="0"/>
              </a:rPr>
              <a:t>segmentasi</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ini</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bisa</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kembali</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berbelanja</a:t>
            </a:r>
            <a:r>
              <a:rPr lang="en-ID" sz="1100" dirty="0">
                <a:solidFill>
                  <a:schemeClr val="tx1"/>
                </a:solidFill>
                <a:latin typeface="Comic Sans MS" panose="030F0702030302020204" pitchFamily="66" charset="0"/>
              </a:rPr>
              <a:t>. Lalu </a:t>
            </a:r>
            <a:r>
              <a:rPr lang="en-ID" sz="1100" dirty="0" err="1">
                <a:solidFill>
                  <a:schemeClr val="tx1"/>
                </a:solidFill>
                <a:latin typeface="Comic Sans MS" panose="030F0702030302020204" pitchFamily="66" charset="0"/>
              </a:rPr>
              <a:t>dapat</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disertai</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dengan</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mengadakan</a:t>
            </a:r>
            <a:r>
              <a:rPr lang="en-ID" sz="1100" dirty="0">
                <a:solidFill>
                  <a:schemeClr val="tx1"/>
                </a:solidFill>
                <a:latin typeface="Comic Sans MS" panose="030F0702030302020204" pitchFamily="66" charset="0"/>
              </a:rPr>
              <a:t> promo </a:t>
            </a:r>
            <a:r>
              <a:rPr lang="en-ID" sz="1100" dirty="0" err="1">
                <a:solidFill>
                  <a:schemeClr val="tx1"/>
                </a:solidFill>
                <a:latin typeface="Comic Sans MS" panose="030F0702030302020204" pitchFamily="66" charset="0"/>
              </a:rPr>
              <a:t>promo</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menarik</a:t>
            </a:r>
            <a:r>
              <a:rPr lang="en-ID" sz="1100" dirty="0">
                <a:solidFill>
                  <a:schemeClr val="tx1"/>
                </a:solidFill>
                <a:latin typeface="Comic Sans MS" panose="030F0702030302020204" pitchFamily="66" charset="0"/>
              </a:rPr>
              <a:t> agar </a:t>
            </a:r>
            <a:r>
              <a:rPr lang="en-ID" sz="1100" dirty="0" err="1">
                <a:solidFill>
                  <a:schemeClr val="tx1"/>
                </a:solidFill>
                <a:latin typeface="Comic Sans MS" panose="030F0702030302020204" pitchFamily="66" charset="0"/>
              </a:rPr>
              <a:t>mendapat</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perhatian</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dari</a:t>
            </a:r>
            <a:r>
              <a:rPr lang="en-ID" sz="1100" dirty="0">
                <a:solidFill>
                  <a:schemeClr val="tx1"/>
                </a:solidFill>
                <a:latin typeface="Comic Sans MS" panose="030F0702030302020204" pitchFamily="66" charset="0"/>
              </a:rPr>
              <a:t> customer cluster 1 </a:t>
            </a:r>
            <a:r>
              <a:rPr lang="en-ID" sz="1100" dirty="0" err="1">
                <a:solidFill>
                  <a:schemeClr val="tx1"/>
                </a:solidFill>
                <a:latin typeface="Comic Sans MS" panose="030F0702030302020204" pitchFamily="66" charset="0"/>
              </a:rPr>
              <a:t>ini</a:t>
            </a:r>
            <a:r>
              <a:rPr lang="en-ID" sz="1100" dirty="0">
                <a:solidFill>
                  <a:schemeClr val="tx1"/>
                </a:solidFill>
                <a:latin typeface="Comic Sans MS" panose="030F0702030302020204" pitchFamily="66" charset="0"/>
              </a:rPr>
              <a:t>.</a:t>
            </a:r>
            <a:endParaRPr lang="en-ID" sz="1100" b="0" dirty="0">
              <a:solidFill>
                <a:schemeClr val="tx1"/>
              </a:solidFill>
              <a:effectLst/>
              <a:latin typeface="Comic Sans MS" panose="030F0702030302020204" pitchFamily="66" charset="0"/>
            </a:endParaRPr>
          </a:p>
          <a:p>
            <a:pPr algn="just">
              <a:lnSpc>
                <a:spcPct val="150000"/>
              </a:lnSpc>
            </a:pPr>
            <a:r>
              <a:rPr lang="en-ID" sz="1100" b="0" dirty="0">
                <a:solidFill>
                  <a:schemeClr val="tx1"/>
                </a:solidFill>
                <a:effectLst/>
                <a:latin typeface="Comic Sans MS" panose="030F0702030302020204" pitchFamily="66" charset="0"/>
              </a:rPr>
              <a:t>-  </a:t>
            </a:r>
            <a:r>
              <a:rPr lang="en-ID" sz="1100" dirty="0">
                <a:solidFill>
                  <a:schemeClr val="tx1"/>
                </a:solidFill>
                <a:latin typeface="Comic Sans MS" panose="030F0702030302020204" pitchFamily="66" charset="0"/>
              </a:rPr>
              <a:t>C</a:t>
            </a:r>
            <a:r>
              <a:rPr lang="en-ID" sz="1100" b="0" dirty="0">
                <a:solidFill>
                  <a:schemeClr val="tx1"/>
                </a:solidFill>
                <a:effectLst/>
                <a:latin typeface="Comic Sans MS" panose="030F0702030302020204" pitchFamily="66" charset="0"/>
              </a:rPr>
              <a:t>luster 2: </a:t>
            </a:r>
            <a:r>
              <a:rPr lang="en-ID" sz="1100" b="0" dirty="0" err="1">
                <a:solidFill>
                  <a:schemeClr val="tx1"/>
                </a:solidFill>
                <a:effectLst/>
                <a:latin typeface="Comic Sans MS" panose="030F0702030302020204" pitchFamily="66" charset="0"/>
              </a:rPr>
              <a:t>Segmentasi</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ini</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membutuhkan</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perhatian</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khusus</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karena</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perusahaan</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dapat</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berpotensi</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kehilangan</a:t>
            </a:r>
            <a:r>
              <a:rPr lang="en-ID" sz="1100" b="0" dirty="0">
                <a:solidFill>
                  <a:schemeClr val="tx1"/>
                </a:solidFill>
                <a:effectLst/>
                <a:latin typeface="Comic Sans MS" panose="030F0702030302020204" pitchFamily="66" charset="0"/>
              </a:rPr>
              <a:t> loyal customer. Hal </a:t>
            </a:r>
            <a:r>
              <a:rPr lang="en-ID" sz="1100" b="0" dirty="0" err="1">
                <a:solidFill>
                  <a:schemeClr val="tx1"/>
                </a:solidFill>
                <a:effectLst/>
                <a:latin typeface="Comic Sans MS" panose="030F0702030302020204" pitchFamily="66" charset="0"/>
              </a:rPr>
              <a:t>ini</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dapa</a:t>
            </a:r>
            <a:r>
              <a:rPr lang="en-ID" sz="1100" dirty="0" err="1">
                <a:solidFill>
                  <a:schemeClr val="tx1"/>
                </a:solidFill>
                <a:latin typeface="Comic Sans MS" panose="030F0702030302020204" pitchFamily="66" charset="0"/>
              </a:rPr>
              <a:t>t</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dilakukan</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dengan</a:t>
            </a:r>
            <a:r>
              <a:rPr lang="en-ID" sz="1100" dirty="0">
                <a:solidFill>
                  <a:schemeClr val="tx1"/>
                </a:solidFill>
                <a:latin typeface="Comic Sans MS" panose="030F0702030302020204" pitchFamily="66" charset="0"/>
              </a:rPr>
              <a:t> </a:t>
            </a:r>
            <a:r>
              <a:rPr lang="en-ID" sz="1100" b="0" dirty="0" err="1">
                <a:solidFill>
                  <a:schemeClr val="tx1"/>
                </a:solidFill>
                <a:effectLst/>
                <a:latin typeface="Comic Sans MS" panose="030F0702030302020204" pitchFamily="66" charset="0"/>
              </a:rPr>
              <a:t>melihat</a:t>
            </a:r>
            <a:r>
              <a:rPr lang="en-ID" sz="1100" b="0" dirty="0">
                <a:solidFill>
                  <a:schemeClr val="tx1"/>
                </a:solidFill>
                <a:effectLst/>
                <a:latin typeface="Comic Sans MS" panose="030F0702030302020204" pitchFamily="66" charset="0"/>
              </a:rPr>
              <a:t> </a:t>
            </a:r>
            <a:r>
              <a:rPr lang="en-ID" sz="1100" b="1" dirty="0">
                <a:solidFill>
                  <a:schemeClr val="tx1"/>
                </a:solidFill>
                <a:effectLst/>
                <a:latin typeface="Comic Sans MS" panose="030F0702030302020204" pitchFamily="66" charset="0"/>
              </a:rPr>
              <a:t>buying </a:t>
            </a:r>
            <a:r>
              <a:rPr lang="en-ID" sz="1100" b="1" dirty="0" err="1">
                <a:solidFill>
                  <a:schemeClr val="tx1"/>
                </a:solidFill>
                <a:effectLst/>
                <a:latin typeface="Comic Sans MS" panose="030F0702030302020204" pitchFamily="66" charset="0"/>
              </a:rPr>
              <a:t>habitnya</a:t>
            </a:r>
            <a:r>
              <a:rPr lang="en-ID" sz="1100" b="1" dirty="0">
                <a:solidFill>
                  <a:schemeClr val="tx1"/>
                </a:solidFill>
                <a:effectLst/>
                <a:latin typeface="Comic Sans MS" panose="030F0702030302020204" pitchFamily="66" charset="0"/>
              </a:rPr>
              <a:t> </a:t>
            </a:r>
            <a:r>
              <a:rPr lang="en-ID" sz="1100" b="0" dirty="0">
                <a:solidFill>
                  <a:schemeClr val="tx1"/>
                </a:solidFill>
                <a:effectLst/>
                <a:latin typeface="Comic Sans MS" panose="030F0702030302020204" pitchFamily="66" charset="0"/>
              </a:rPr>
              <a:t>dan </a:t>
            </a:r>
            <a:r>
              <a:rPr lang="en-ID" sz="1100" b="0" dirty="0" err="1">
                <a:solidFill>
                  <a:schemeClr val="tx1"/>
                </a:solidFill>
                <a:effectLst/>
                <a:latin typeface="Comic Sans MS" panose="030F0702030302020204" pitchFamily="66" charset="0"/>
              </a:rPr>
              <a:t>membuat</a:t>
            </a:r>
            <a:r>
              <a:rPr lang="en-ID" sz="1100" b="0" dirty="0">
                <a:solidFill>
                  <a:schemeClr val="tx1"/>
                </a:solidFill>
                <a:effectLst/>
                <a:latin typeface="Comic Sans MS" panose="030F0702030302020204" pitchFamily="66" charset="0"/>
              </a:rPr>
              <a:t> </a:t>
            </a:r>
            <a:r>
              <a:rPr lang="en-ID" sz="1100" dirty="0">
                <a:solidFill>
                  <a:schemeClr val="tx1"/>
                </a:solidFill>
                <a:latin typeface="Comic Sans MS" panose="030F0702030302020204" pitchFamily="66" charset="0"/>
              </a:rPr>
              <a:t>campaign-campaign yang </a:t>
            </a:r>
            <a:r>
              <a:rPr lang="en-ID" sz="1100" dirty="0" err="1">
                <a:solidFill>
                  <a:schemeClr val="tx1"/>
                </a:solidFill>
                <a:latin typeface="Comic Sans MS" panose="030F0702030302020204" pitchFamily="66" charset="0"/>
              </a:rPr>
              <a:t>menarik</a:t>
            </a:r>
            <a:r>
              <a:rPr lang="en-ID" sz="1100" dirty="0">
                <a:solidFill>
                  <a:schemeClr val="tx1"/>
                </a:solidFill>
                <a:latin typeface="Comic Sans MS" panose="030F0702030302020204" pitchFamily="66" charset="0"/>
              </a:rPr>
              <a:t> dan </a:t>
            </a:r>
            <a:r>
              <a:rPr lang="en-ID" sz="1100" dirty="0" err="1">
                <a:solidFill>
                  <a:schemeClr val="tx1"/>
                </a:solidFill>
                <a:latin typeface="Comic Sans MS" panose="030F0702030302020204" pitchFamily="66" charset="0"/>
              </a:rPr>
              <a:t>sesuai</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untuk</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meyakinkan</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konsumen</a:t>
            </a:r>
            <a:r>
              <a:rPr lang="en-ID" sz="1100" dirty="0">
                <a:solidFill>
                  <a:schemeClr val="tx1"/>
                </a:solidFill>
                <a:latin typeface="Comic Sans MS" panose="030F0702030302020204" pitchFamily="66" charset="0"/>
              </a:rPr>
              <a:t> pada cluster </a:t>
            </a:r>
            <a:r>
              <a:rPr lang="en-ID" sz="1100" dirty="0" err="1">
                <a:solidFill>
                  <a:schemeClr val="tx1"/>
                </a:solidFill>
                <a:latin typeface="Comic Sans MS" panose="030F0702030302020204" pitchFamily="66" charset="0"/>
              </a:rPr>
              <a:t>ini</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untuk</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kembali</a:t>
            </a:r>
            <a:r>
              <a:rPr lang="en-ID" sz="1100" dirty="0">
                <a:solidFill>
                  <a:schemeClr val="tx1"/>
                </a:solidFill>
                <a:latin typeface="Comic Sans MS" panose="030F0702030302020204" pitchFamily="66" charset="0"/>
              </a:rPr>
              <a:t>. </a:t>
            </a:r>
            <a:r>
              <a:rPr lang="en-ID" sz="1100" b="0" dirty="0">
                <a:solidFill>
                  <a:schemeClr val="tx1"/>
                </a:solidFill>
                <a:effectLst/>
                <a:latin typeface="Comic Sans MS" panose="030F0702030302020204" pitchFamily="66" charset="0"/>
              </a:rPr>
              <a:t> </a:t>
            </a:r>
          </a:p>
          <a:p>
            <a:pPr marL="171450" indent="-171450" algn="just">
              <a:lnSpc>
                <a:spcPct val="150000"/>
              </a:lnSpc>
              <a:buFontTx/>
              <a:buChar char="-"/>
            </a:pPr>
            <a:r>
              <a:rPr lang="en-ID" sz="1100" b="0" dirty="0">
                <a:solidFill>
                  <a:schemeClr val="tx1"/>
                </a:solidFill>
                <a:effectLst/>
                <a:latin typeface="Comic Sans MS" panose="030F0702030302020204" pitchFamily="66" charset="0"/>
              </a:rPr>
              <a:t>Cluster 3: Perusahaan </a:t>
            </a:r>
            <a:r>
              <a:rPr lang="en-ID" sz="1100" dirty="0" err="1">
                <a:solidFill>
                  <a:schemeClr val="tx1"/>
                </a:solidFill>
                <a:latin typeface="Comic Sans MS" panose="030F0702030302020204" pitchFamily="66" charset="0"/>
              </a:rPr>
              <a:t>perlu</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terus</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memonitor</a:t>
            </a:r>
            <a:r>
              <a:rPr lang="en-ID" sz="1100" dirty="0">
                <a:solidFill>
                  <a:schemeClr val="tx1"/>
                </a:solidFill>
                <a:latin typeface="Comic Sans MS" panose="030F0702030302020204" pitchFamily="66" charset="0"/>
              </a:rPr>
              <a:t> customer di </a:t>
            </a:r>
            <a:r>
              <a:rPr lang="en-ID" sz="1100" dirty="0" err="1">
                <a:solidFill>
                  <a:schemeClr val="tx1"/>
                </a:solidFill>
                <a:latin typeface="Comic Sans MS" panose="030F0702030302020204" pitchFamily="66" charset="0"/>
              </a:rPr>
              <a:t>segmentasi</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ini</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untuk</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keberlanjutan</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perusahaan</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Dengan</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cara</a:t>
            </a:r>
            <a:r>
              <a:rPr lang="en-ID" sz="1100" dirty="0">
                <a:solidFill>
                  <a:schemeClr val="tx1"/>
                </a:solidFill>
                <a:latin typeface="Comic Sans MS" panose="030F0702030302020204" pitchFamily="66" charset="0"/>
              </a:rPr>
              <a:t> </a:t>
            </a:r>
            <a:r>
              <a:rPr lang="en-ID" sz="1100" b="1" dirty="0" err="1">
                <a:solidFill>
                  <a:schemeClr val="tx1"/>
                </a:solidFill>
                <a:latin typeface="Comic Sans MS" panose="030F0702030302020204" pitchFamily="66" charset="0"/>
              </a:rPr>
              <a:t>meningkatkan</a:t>
            </a:r>
            <a:r>
              <a:rPr lang="en-ID" sz="1100" b="1" dirty="0">
                <a:solidFill>
                  <a:schemeClr val="tx1"/>
                </a:solidFill>
                <a:latin typeface="Comic Sans MS" panose="030F0702030302020204" pitchFamily="66" charset="0"/>
              </a:rPr>
              <a:t> customer experience </a:t>
            </a:r>
            <a:r>
              <a:rPr lang="en-ID" sz="1100" dirty="0" err="1">
                <a:solidFill>
                  <a:schemeClr val="tx1"/>
                </a:solidFill>
                <a:latin typeface="Comic Sans MS" panose="030F0702030302020204" pitchFamily="66" charset="0"/>
              </a:rPr>
              <a:t>seperti</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membuat</a:t>
            </a:r>
            <a:r>
              <a:rPr lang="en-ID" sz="1100" dirty="0">
                <a:solidFill>
                  <a:schemeClr val="tx1"/>
                </a:solidFill>
                <a:latin typeface="Comic Sans MS" panose="030F0702030302020204" pitchFamily="66" charset="0"/>
              </a:rPr>
              <a:t> loyalty program </a:t>
            </a:r>
            <a:r>
              <a:rPr lang="en-ID" sz="1100" dirty="0" err="1">
                <a:solidFill>
                  <a:schemeClr val="tx1"/>
                </a:solidFill>
                <a:latin typeface="Comic Sans MS" panose="030F0702030302020204" pitchFamily="66" charset="0"/>
              </a:rPr>
              <a:t>atau</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berikan</a:t>
            </a:r>
            <a:r>
              <a:rPr lang="en-ID" sz="1100" dirty="0">
                <a:solidFill>
                  <a:schemeClr val="tx1"/>
                </a:solidFill>
                <a:latin typeface="Comic Sans MS" panose="030F0702030302020204" pitchFamily="66" charset="0"/>
              </a:rPr>
              <a:t> exclusive promo </a:t>
            </a:r>
            <a:r>
              <a:rPr lang="en-ID" sz="1100" dirty="0" err="1">
                <a:solidFill>
                  <a:schemeClr val="tx1"/>
                </a:solidFill>
                <a:latin typeface="Comic Sans MS" panose="030F0702030302020204" pitchFamily="66" charset="0"/>
              </a:rPr>
              <a:t>seperti</a:t>
            </a:r>
            <a:r>
              <a:rPr lang="en-ID" sz="1100" dirty="0">
                <a:solidFill>
                  <a:schemeClr val="tx1"/>
                </a:solidFill>
                <a:latin typeface="Comic Sans MS" panose="030F0702030302020204" pitchFamily="66" charset="0"/>
              </a:rPr>
              <a:t> special offers dan discount pada </a:t>
            </a:r>
            <a:r>
              <a:rPr lang="en-ID" sz="1100" dirty="0" err="1">
                <a:solidFill>
                  <a:schemeClr val="tx1"/>
                </a:solidFill>
                <a:latin typeface="Comic Sans MS" panose="030F0702030302020204" pitchFamily="66" charset="0"/>
              </a:rPr>
              <a:t>hari</a:t>
            </a:r>
            <a:r>
              <a:rPr lang="en-ID" sz="1100" dirty="0">
                <a:solidFill>
                  <a:schemeClr val="tx1"/>
                </a:solidFill>
                <a:latin typeface="Comic Sans MS" panose="030F0702030302020204" pitchFamily="66" charset="0"/>
              </a:rPr>
              <a:t> special </a:t>
            </a:r>
            <a:r>
              <a:rPr lang="en-ID" sz="1100" dirty="0" err="1">
                <a:solidFill>
                  <a:schemeClr val="tx1"/>
                </a:solidFill>
                <a:latin typeface="Comic Sans MS" panose="030F0702030302020204" pitchFamily="66" charset="0"/>
              </a:rPr>
              <a:t>seperti</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ulang</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tahun</a:t>
            </a:r>
            <a:r>
              <a:rPr lang="en-ID" sz="1100" dirty="0">
                <a:solidFill>
                  <a:schemeClr val="tx1"/>
                </a:solidFill>
                <a:latin typeface="Comic Sans MS" panose="030F0702030302020204" pitchFamily="66" charset="0"/>
              </a:rPr>
              <a:t>.</a:t>
            </a:r>
            <a:endParaRPr lang="en-ID" sz="1100" b="0" dirty="0">
              <a:solidFill>
                <a:schemeClr val="tx1"/>
              </a:solidFill>
              <a:effectLst/>
              <a:latin typeface="Comic Sans MS" panose="030F0702030302020204" pitchFamily="66" charset="0"/>
            </a:endParaRPr>
          </a:p>
          <a:p>
            <a:pPr algn="just">
              <a:lnSpc>
                <a:spcPct val="150000"/>
              </a:lnSpc>
            </a:pPr>
            <a:r>
              <a:rPr lang="en-ID" sz="1100" b="0" dirty="0">
                <a:solidFill>
                  <a:schemeClr val="tx1"/>
                </a:solidFill>
                <a:effectLst/>
                <a:latin typeface="Comic Sans MS" panose="030F0702030302020204" pitchFamily="66" charset="0"/>
              </a:rPr>
              <a:t>-  </a:t>
            </a:r>
            <a:r>
              <a:rPr lang="en-ID" sz="1100" dirty="0">
                <a:solidFill>
                  <a:schemeClr val="tx1"/>
                </a:solidFill>
                <a:latin typeface="Comic Sans MS" panose="030F0702030302020204" pitchFamily="66" charset="0"/>
              </a:rPr>
              <a:t>C</a:t>
            </a:r>
            <a:r>
              <a:rPr lang="en-ID" sz="1100" b="0" dirty="0">
                <a:solidFill>
                  <a:schemeClr val="tx1"/>
                </a:solidFill>
                <a:effectLst/>
                <a:latin typeface="Comic Sans MS" panose="030F0702030302020204" pitchFamily="66" charset="0"/>
              </a:rPr>
              <a:t>luster 4: </a:t>
            </a:r>
            <a:r>
              <a:rPr lang="en-ID" sz="1100" b="0" dirty="0" err="1">
                <a:solidFill>
                  <a:schemeClr val="tx1"/>
                </a:solidFill>
                <a:effectLst/>
                <a:latin typeface="Comic Sans MS" panose="030F0702030302020204" pitchFamily="66" charset="0"/>
              </a:rPr>
              <a:t>Untuk</a:t>
            </a:r>
            <a:r>
              <a:rPr lang="en-ID" sz="1100" b="0" dirty="0">
                <a:solidFill>
                  <a:schemeClr val="tx1"/>
                </a:solidFill>
                <a:effectLst/>
                <a:latin typeface="Comic Sans MS" panose="030F0702030302020204" pitchFamily="66" charset="0"/>
              </a:rPr>
              <a:t> customer </a:t>
            </a:r>
            <a:r>
              <a:rPr lang="en-ID" sz="1100" b="0" dirty="0" err="1">
                <a:solidFill>
                  <a:schemeClr val="tx1"/>
                </a:solidFill>
                <a:effectLst/>
                <a:latin typeface="Comic Sans MS" panose="030F0702030302020204" pitchFamily="66" charset="0"/>
              </a:rPr>
              <a:t>baru</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perusahaan</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dapat</a:t>
            </a:r>
            <a:r>
              <a:rPr lang="en-ID" sz="1100" b="0" dirty="0">
                <a:solidFill>
                  <a:schemeClr val="tx1"/>
                </a:solidFill>
                <a:effectLst/>
                <a:latin typeface="Comic Sans MS" panose="030F0702030302020204" pitchFamily="66" charset="0"/>
              </a:rPr>
              <a:t> </a:t>
            </a:r>
            <a:r>
              <a:rPr lang="en-ID" sz="1100" b="0" dirty="0" err="1">
                <a:solidFill>
                  <a:schemeClr val="tx1"/>
                </a:solidFill>
                <a:effectLst/>
                <a:latin typeface="Comic Sans MS" panose="030F0702030302020204" pitchFamily="66" charset="0"/>
              </a:rPr>
              <a:t>memberikan</a:t>
            </a:r>
            <a:r>
              <a:rPr lang="en-ID" sz="1100" b="0" dirty="0">
                <a:solidFill>
                  <a:schemeClr val="tx1"/>
                </a:solidFill>
                <a:effectLst/>
                <a:latin typeface="Comic Sans MS" panose="030F0702030302020204" pitchFamily="66" charset="0"/>
              </a:rPr>
              <a:t> promo </a:t>
            </a:r>
            <a:r>
              <a:rPr lang="en-ID" sz="1100" b="0" dirty="0" err="1">
                <a:solidFill>
                  <a:schemeClr val="tx1"/>
                </a:solidFill>
                <a:effectLst/>
                <a:latin typeface="Comic Sans MS" panose="030F0702030302020204" pitchFamily="66" charset="0"/>
              </a:rPr>
              <a:t>menarik</a:t>
            </a:r>
            <a:r>
              <a:rPr lang="en-ID" sz="1100" b="0" dirty="0">
                <a:solidFill>
                  <a:schemeClr val="tx1"/>
                </a:solidFill>
                <a:effectLst/>
                <a:latin typeface="Comic Sans MS" panose="030F0702030302020204" pitchFamily="66" charset="0"/>
              </a:rPr>
              <a:t> pada </a:t>
            </a:r>
            <a:r>
              <a:rPr lang="en-ID" sz="1100" b="1" dirty="0" err="1">
                <a:solidFill>
                  <a:schemeClr val="tx1"/>
                </a:solidFill>
                <a:effectLst/>
                <a:latin typeface="Comic Sans MS" panose="030F0702030302020204" pitchFamily="66" charset="0"/>
              </a:rPr>
              <a:t>produk</a:t>
            </a:r>
            <a:r>
              <a:rPr lang="en-ID" sz="1100" b="1" dirty="0" err="1">
                <a:solidFill>
                  <a:schemeClr val="tx1"/>
                </a:solidFill>
                <a:latin typeface="Comic Sans MS" panose="030F0702030302020204" pitchFamily="66" charset="0"/>
              </a:rPr>
              <a:t>-produk</a:t>
            </a:r>
            <a:r>
              <a:rPr lang="en-ID" sz="1100" b="1" dirty="0">
                <a:solidFill>
                  <a:schemeClr val="tx1"/>
                </a:solidFill>
                <a:latin typeface="Comic Sans MS" panose="030F0702030302020204" pitchFamily="66" charset="0"/>
              </a:rPr>
              <a:t> </a:t>
            </a:r>
            <a:r>
              <a:rPr lang="en-ID" sz="1100" b="1" dirty="0" err="1">
                <a:solidFill>
                  <a:schemeClr val="tx1"/>
                </a:solidFill>
                <a:latin typeface="Comic Sans MS" panose="030F0702030302020204" pitchFamily="66" charset="0"/>
              </a:rPr>
              <a:t>unggulan</a:t>
            </a:r>
            <a:r>
              <a:rPr lang="en-ID" sz="1100" dirty="0">
                <a:solidFill>
                  <a:schemeClr val="tx1"/>
                </a:solidFill>
                <a:latin typeface="Comic Sans MS" panose="030F0702030302020204" pitchFamily="66" charset="0"/>
              </a:rPr>
              <a:t> </a:t>
            </a:r>
            <a:r>
              <a:rPr lang="en-ID" sz="1100" dirty="0" err="1">
                <a:solidFill>
                  <a:schemeClr val="tx1"/>
                </a:solidFill>
                <a:latin typeface="Comic Sans MS" panose="030F0702030302020204" pitchFamily="66" charset="0"/>
              </a:rPr>
              <a:t>perusahaan</a:t>
            </a:r>
            <a:r>
              <a:rPr lang="en-ID" sz="1100" dirty="0">
                <a:solidFill>
                  <a:schemeClr val="tx1"/>
                </a:solidFill>
                <a:latin typeface="Comic Sans MS" panose="030F0702030302020204" pitchFamily="66" charset="0"/>
              </a:rPr>
              <a:t>.</a:t>
            </a:r>
            <a:endParaRPr lang="en-ID" sz="1100" b="0" dirty="0">
              <a:solidFill>
                <a:schemeClr val="tx1"/>
              </a:solidFill>
              <a:effectLst/>
              <a:latin typeface="Comic Sans MS" panose="030F0702030302020204" pitchFamily="66" charset="0"/>
            </a:endParaRPr>
          </a:p>
        </p:txBody>
      </p:sp>
    </p:spTree>
    <p:extLst>
      <p:ext uri="{BB962C8B-B14F-4D97-AF65-F5344CB8AC3E}">
        <p14:creationId xmlns:p14="http://schemas.microsoft.com/office/powerpoint/2010/main" val="4031868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311700" y="182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Overview</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932906"/>
            <a:ext cx="8520600" cy="3856594"/>
          </a:xfrm>
          <a:prstGeom prst="rect">
            <a:avLst/>
          </a:prstGeom>
        </p:spPr>
        <p:txBody>
          <a:bodyPr spcFirstLastPara="1" wrap="square" lIns="91425" tIns="91425" rIns="91425" bIns="91425" anchor="t" anchorCtr="0">
            <a:normAutofit fontScale="85000" lnSpcReduction="10000"/>
          </a:bodyPr>
          <a:lstStyle/>
          <a:p>
            <a:pPr marL="0" lvl="0" indent="0" algn="just" rtl="0">
              <a:spcBef>
                <a:spcPts val="0"/>
              </a:spcBef>
              <a:spcAft>
                <a:spcPts val="1200"/>
              </a:spcAft>
              <a:buNone/>
            </a:pPr>
            <a:r>
              <a:rPr lang="en-US" sz="1900" dirty="0">
                <a:solidFill>
                  <a:schemeClr val="dk1"/>
                </a:solidFill>
                <a:latin typeface="Dosis"/>
                <a:ea typeface="Dosis"/>
                <a:cs typeface="Dosis"/>
                <a:sym typeface="Dosis"/>
              </a:rPr>
              <a:t>Goal yang </a:t>
            </a:r>
            <a:r>
              <a:rPr lang="en-US" sz="1900" dirty="0" err="1">
                <a:solidFill>
                  <a:schemeClr val="dk1"/>
                </a:solidFill>
                <a:latin typeface="Dosis"/>
                <a:ea typeface="Dosis"/>
                <a:cs typeface="Dosis"/>
                <a:sym typeface="Dosis"/>
              </a:rPr>
              <a:t>ingin</a:t>
            </a:r>
            <a:r>
              <a:rPr lang="en-US" sz="1900" dirty="0">
                <a:solidFill>
                  <a:schemeClr val="dk1"/>
                </a:solidFill>
                <a:latin typeface="Dosis"/>
                <a:ea typeface="Dosis"/>
                <a:cs typeface="Dosis"/>
                <a:sym typeface="Dosis"/>
              </a:rPr>
              <a:t> </a:t>
            </a:r>
            <a:r>
              <a:rPr lang="en-US" sz="1900" dirty="0" err="1">
                <a:solidFill>
                  <a:schemeClr val="dk1"/>
                </a:solidFill>
                <a:latin typeface="Dosis"/>
                <a:ea typeface="Dosis"/>
                <a:cs typeface="Dosis"/>
                <a:sym typeface="Dosis"/>
              </a:rPr>
              <a:t>dicapai</a:t>
            </a:r>
            <a:r>
              <a:rPr lang="en-US" sz="1900" dirty="0">
                <a:solidFill>
                  <a:schemeClr val="dk1"/>
                </a:solidFill>
                <a:latin typeface="Dosis"/>
                <a:ea typeface="Dosis"/>
                <a:cs typeface="Dosis"/>
                <a:sym typeface="Dosis"/>
              </a:rPr>
              <a:t> </a:t>
            </a:r>
            <a:r>
              <a:rPr lang="en-US" sz="1900" dirty="0" err="1">
                <a:solidFill>
                  <a:schemeClr val="dk1"/>
                </a:solidFill>
                <a:latin typeface="Dosis"/>
                <a:ea typeface="Dosis"/>
                <a:cs typeface="Dosis"/>
                <a:sym typeface="Dosis"/>
              </a:rPr>
              <a:t>ialah</a:t>
            </a:r>
            <a:r>
              <a:rPr lang="en-US" sz="1900" dirty="0">
                <a:solidFill>
                  <a:schemeClr val="dk1"/>
                </a:solidFill>
                <a:latin typeface="Dosis"/>
                <a:ea typeface="Dosis"/>
                <a:cs typeface="Dosis"/>
                <a:sym typeface="Dosis"/>
              </a:rPr>
              <a:t> </a:t>
            </a:r>
            <a:r>
              <a:rPr lang="en-US" sz="1900" dirty="0" err="1">
                <a:solidFill>
                  <a:schemeClr val="dk1"/>
                </a:solidFill>
                <a:latin typeface="Dosis"/>
                <a:ea typeface="Dosis"/>
                <a:cs typeface="Dosis"/>
                <a:sym typeface="Dosis"/>
              </a:rPr>
              <a:t>melakukan</a:t>
            </a:r>
            <a:r>
              <a:rPr lang="en-US" sz="1900" dirty="0">
                <a:solidFill>
                  <a:schemeClr val="dk1"/>
                </a:solidFill>
                <a:latin typeface="Dosis"/>
                <a:ea typeface="Dosis"/>
                <a:cs typeface="Dosis"/>
                <a:sym typeface="Dosis"/>
              </a:rPr>
              <a:t> </a:t>
            </a:r>
            <a:r>
              <a:rPr lang="en-US" sz="1900" b="1" dirty="0" err="1">
                <a:solidFill>
                  <a:schemeClr val="dk1"/>
                </a:solidFill>
                <a:latin typeface="Dosis"/>
                <a:ea typeface="Dosis"/>
                <a:cs typeface="Dosis"/>
                <a:sym typeface="Dosis"/>
              </a:rPr>
              <a:t>segmentasi</a:t>
            </a:r>
            <a:r>
              <a:rPr lang="en-US" sz="1900" dirty="0">
                <a:solidFill>
                  <a:schemeClr val="dk1"/>
                </a:solidFill>
                <a:latin typeface="Dosis"/>
                <a:ea typeface="Dosis"/>
                <a:cs typeface="Dosis"/>
                <a:sym typeface="Dosis"/>
              </a:rPr>
              <a:t> customers dan </a:t>
            </a:r>
            <a:r>
              <a:rPr lang="en-US" sz="1900" dirty="0" err="1">
                <a:solidFill>
                  <a:schemeClr val="dk1"/>
                </a:solidFill>
                <a:latin typeface="Dosis"/>
                <a:ea typeface="Dosis"/>
                <a:cs typeface="Dosis"/>
                <a:sym typeface="Dosis"/>
              </a:rPr>
              <a:t>melakukan</a:t>
            </a:r>
            <a:r>
              <a:rPr lang="en-US" sz="1900" dirty="0">
                <a:solidFill>
                  <a:schemeClr val="dk1"/>
                </a:solidFill>
                <a:latin typeface="Dosis"/>
                <a:ea typeface="Dosis"/>
                <a:cs typeface="Dosis"/>
                <a:sym typeface="Dosis"/>
              </a:rPr>
              <a:t> </a:t>
            </a:r>
            <a:r>
              <a:rPr lang="en-US" sz="1900" b="1" dirty="0" err="1">
                <a:solidFill>
                  <a:schemeClr val="dk1"/>
                </a:solidFill>
                <a:latin typeface="Dosis"/>
                <a:ea typeface="Dosis"/>
                <a:cs typeface="Dosis"/>
                <a:sym typeface="Dosis"/>
              </a:rPr>
              <a:t>analisa</a:t>
            </a:r>
            <a:r>
              <a:rPr lang="en-US" sz="1900" dirty="0">
                <a:solidFill>
                  <a:schemeClr val="dk1"/>
                </a:solidFill>
                <a:latin typeface="Dosis"/>
                <a:ea typeface="Dosis"/>
                <a:cs typeface="Dosis"/>
                <a:sym typeface="Dosis"/>
              </a:rPr>
              <a:t> </a:t>
            </a:r>
            <a:r>
              <a:rPr lang="en-US" sz="1900" dirty="0" err="1">
                <a:solidFill>
                  <a:schemeClr val="dk1"/>
                </a:solidFill>
                <a:latin typeface="Dosis"/>
                <a:ea typeface="Dosis"/>
                <a:cs typeface="Dosis"/>
                <a:sym typeface="Dosis"/>
              </a:rPr>
              <a:t>terhadap</a:t>
            </a:r>
            <a:r>
              <a:rPr lang="en-US" sz="1900" dirty="0">
                <a:solidFill>
                  <a:schemeClr val="dk1"/>
                </a:solidFill>
                <a:latin typeface="Dosis"/>
                <a:ea typeface="Dosis"/>
                <a:cs typeface="Dosis"/>
                <a:sym typeface="Dosis"/>
              </a:rPr>
              <a:t> masing-masing cluster. </a:t>
            </a:r>
            <a:r>
              <a:rPr lang="en-US" sz="1900" dirty="0" err="1">
                <a:solidFill>
                  <a:schemeClr val="dk1"/>
                </a:solidFill>
                <a:latin typeface="Dosis"/>
                <a:ea typeface="Dosis"/>
                <a:cs typeface="Dosis"/>
                <a:sym typeface="Dosis"/>
              </a:rPr>
              <a:t>Untuk</a:t>
            </a:r>
            <a:r>
              <a:rPr lang="en-US" sz="1900" dirty="0">
                <a:solidFill>
                  <a:schemeClr val="dk1"/>
                </a:solidFill>
                <a:latin typeface="Dosis"/>
                <a:ea typeface="Dosis"/>
                <a:cs typeface="Dosis"/>
                <a:sym typeface="Dosis"/>
              </a:rPr>
              <a:t> </a:t>
            </a:r>
            <a:r>
              <a:rPr lang="en-US" sz="1900" dirty="0" err="1">
                <a:solidFill>
                  <a:schemeClr val="dk1"/>
                </a:solidFill>
                <a:latin typeface="Dosis"/>
                <a:ea typeface="Dosis"/>
                <a:cs typeface="Dosis"/>
                <a:sym typeface="Dosis"/>
              </a:rPr>
              <a:t>mencapai</a:t>
            </a:r>
            <a:r>
              <a:rPr lang="en-US" sz="1900" dirty="0">
                <a:solidFill>
                  <a:schemeClr val="dk1"/>
                </a:solidFill>
                <a:latin typeface="Dosis"/>
                <a:ea typeface="Dosis"/>
                <a:cs typeface="Dosis"/>
                <a:sym typeface="Dosis"/>
              </a:rPr>
              <a:t> </a:t>
            </a:r>
            <a:r>
              <a:rPr lang="en-US" sz="1900" dirty="0" err="1">
                <a:solidFill>
                  <a:schemeClr val="dk1"/>
                </a:solidFill>
                <a:latin typeface="Dosis"/>
                <a:ea typeface="Dosis"/>
                <a:cs typeface="Dosis"/>
                <a:sym typeface="Dosis"/>
              </a:rPr>
              <a:t>hal</a:t>
            </a:r>
            <a:r>
              <a:rPr lang="en-US" sz="1900" dirty="0">
                <a:solidFill>
                  <a:schemeClr val="dk1"/>
                </a:solidFill>
                <a:latin typeface="Dosis"/>
                <a:ea typeface="Dosis"/>
                <a:cs typeface="Dosis"/>
                <a:sym typeface="Dosis"/>
              </a:rPr>
              <a:t> </a:t>
            </a:r>
            <a:r>
              <a:rPr lang="en-US" sz="1900" dirty="0" err="1">
                <a:solidFill>
                  <a:schemeClr val="dk1"/>
                </a:solidFill>
                <a:latin typeface="Dosis"/>
                <a:ea typeface="Dosis"/>
                <a:cs typeface="Dosis"/>
                <a:sym typeface="Dosis"/>
              </a:rPr>
              <a:t>tersebut</a:t>
            </a:r>
            <a:r>
              <a:rPr lang="en-US" sz="1900" dirty="0">
                <a:solidFill>
                  <a:schemeClr val="dk1"/>
                </a:solidFill>
                <a:latin typeface="Dosis"/>
                <a:ea typeface="Dosis"/>
                <a:cs typeface="Dosis"/>
                <a:sym typeface="Dosis"/>
              </a:rPr>
              <a:t>, proses </a:t>
            </a:r>
            <a:r>
              <a:rPr lang="en-US" sz="1900" dirty="0" err="1">
                <a:solidFill>
                  <a:schemeClr val="dk1"/>
                </a:solidFill>
                <a:latin typeface="Dosis"/>
                <a:ea typeface="Dosis"/>
                <a:cs typeface="Dosis"/>
                <a:sym typeface="Dosis"/>
              </a:rPr>
              <a:t>pengerjaan</a:t>
            </a:r>
            <a:r>
              <a:rPr lang="en-US" sz="1900" dirty="0">
                <a:solidFill>
                  <a:schemeClr val="dk1"/>
                </a:solidFill>
                <a:latin typeface="Dosis"/>
                <a:ea typeface="Dosis"/>
                <a:cs typeface="Dosis"/>
                <a:sym typeface="Dosis"/>
              </a:rPr>
              <a:t> </a:t>
            </a:r>
            <a:r>
              <a:rPr lang="en-US" sz="1900" dirty="0" err="1">
                <a:solidFill>
                  <a:schemeClr val="dk1"/>
                </a:solidFill>
                <a:latin typeface="Dosis"/>
                <a:ea typeface="Dosis"/>
                <a:cs typeface="Dosis"/>
                <a:sym typeface="Dosis"/>
              </a:rPr>
              <a:t>dilakukan</a:t>
            </a:r>
            <a:r>
              <a:rPr lang="en-US" sz="1900" dirty="0">
                <a:solidFill>
                  <a:schemeClr val="dk1"/>
                </a:solidFill>
                <a:latin typeface="Dosis"/>
                <a:ea typeface="Dosis"/>
                <a:cs typeface="Dosis"/>
                <a:sym typeface="Dosis"/>
              </a:rPr>
              <a:t> </a:t>
            </a:r>
            <a:r>
              <a:rPr lang="en-US" sz="1900" dirty="0" err="1">
                <a:solidFill>
                  <a:schemeClr val="dk1"/>
                </a:solidFill>
                <a:latin typeface="Dosis"/>
                <a:ea typeface="Dosis"/>
                <a:cs typeface="Dosis"/>
                <a:sym typeface="Dosis"/>
              </a:rPr>
              <a:t>dengan</a:t>
            </a:r>
            <a:r>
              <a:rPr lang="en-US" sz="1900" dirty="0">
                <a:solidFill>
                  <a:schemeClr val="dk1"/>
                </a:solidFill>
                <a:latin typeface="Dosis"/>
                <a:ea typeface="Dosis"/>
                <a:cs typeface="Dosis"/>
                <a:sym typeface="Dosis"/>
              </a:rPr>
              <a:t> </a:t>
            </a:r>
            <a:r>
              <a:rPr lang="en-US" sz="1900" dirty="0" err="1">
                <a:solidFill>
                  <a:schemeClr val="dk1"/>
                </a:solidFill>
                <a:latin typeface="Dosis"/>
                <a:ea typeface="Dosis"/>
                <a:cs typeface="Dosis"/>
                <a:sym typeface="Dosis"/>
              </a:rPr>
              <a:t>langkah-langkah</a:t>
            </a:r>
            <a:r>
              <a:rPr lang="en-US" sz="1900" dirty="0">
                <a:solidFill>
                  <a:schemeClr val="dk1"/>
                </a:solidFill>
                <a:latin typeface="Dosis"/>
                <a:ea typeface="Dosis"/>
                <a:cs typeface="Dosis"/>
                <a:sym typeface="Dosis"/>
              </a:rPr>
              <a:t> </a:t>
            </a:r>
            <a:r>
              <a:rPr lang="en-US" sz="1900" dirty="0" err="1">
                <a:solidFill>
                  <a:schemeClr val="dk1"/>
                </a:solidFill>
                <a:latin typeface="Dosis"/>
                <a:ea typeface="Dosis"/>
                <a:cs typeface="Dosis"/>
                <a:sym typeface="Dosis"/>
              </a:rPr>
              <a:t>berikut</a:t>
            </a:r>
            <a:r>
              <a:rPr lang="en-US" sz="1900" dirty="0">
                <a:solidFill>
                  <a:schemeClr val="dk1"/>
                </a:solidFill>
                <a:latin typeface="Dosis"/>
                <a:ea typeface="Dosis"/>
                <a:cs typeface="Dosis"/>
                <a:sym typeface="Dosis"/>
              </a:rPr>
              <a:t>:</a:t>
            </a:r>
          </a:p>
          <a:p>
            <a:pPr marL="0" lvl="0" indent="0" algn="just" rtl="0">
              <a:spcBef>
                <a:spcPts val="0"/>
              </a:spcBef>
              <a:spcAft>
                <a:spcPts val="1200"/>
              </a:spcAft>
              <a:buNone/>
            </a:pPr>
            <a:r>
              <a:rPr lang="en-US" dirty="0">
                <a:solidFill>
                  <a:schemeClr val="dk1"/>
                </a:solidFill>
                <a:latin typeface="Dosis"/>
                <a:ea typeface="Dosis"/>
                <a:cs typeface="Dosis"/>
                <a:sym typeface="Dosis"/>
              </a:rPr>
              <a:t>-      Feature Engineering : </a:t>
            </a:r>
            <a:r>
              <a:rPr lang="en-US" dirty="0" err="1">
                <a:solidFill>
                  <a:schemeClr val="dk1"/>
                </a:solidFill>
                <a:latin typeface="Dosis"/>
                <a:ea typeface="Dosis"/>
                <a:cs typeface="Dosis"/>
                <a:sym typeface="Dosis"/>
              </a:rPr>
              <a:t>Melakukan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penambahan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fitur</a:t>
            </a:r>
            <a:r>
              <a:rPr lang="en-US" dirty="0">
                <a:solidFill>
                  <a:schemeClr val="dk1"/>
                </a:solidFill>
                <a:latin typeface="Dosis"/>
                <a:ea typeface="Dosis"/>
                <a:cs typeface="Dosis"/>
                <a:sym typeface="Dosis"/>
              </a:rPr>
              <a:t> (feature engineering) yang </a:t>
            </a:r>
            <a:r>
              <a:rPr lang="en-US" dirty="0" err="1">
                <a:solidFill>
                  <a:schemeClr val="dk1"/>
                </a:solidFill>
                <a:latin typeface="Dosis"/>
                <a:ea typeface="Dosis"/>
                <a:cs typeface="Dosis"/>
                <a:sym typeface="Dosis"/>
              </a:rPr>
              <a:t>mewakilkan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beberapa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fitur</a:t>
            </a:r>
            <a:endParaRPr lang="en-US" dirty="0">
              <a:solidFill>
                <a:schemeClr val="dk1"/>
              </a:solidFill>
              <a:latin typeface="Dosis"/>
              <a:ea typeface="Dosis"/>
              <a:cs typeface="Dosis"/>
              <a:sym typeface="Dosis"/>
            </a:endParaRPr>
          </a:p>
          <a:p>
            <a:pPr marL="0" lvl="0" indent="0" algn="just" rtl="0">
              <a:spcBef>
                <a:spcPts val="0"/>
              </a:spcBef>
              <a:spcAft>
                <a:spcPts val="1200"/>
              </a:spcAft>
              <a:buNone/>
            </a:pPr>
            <a:r>
              <a:rPr lang="en-US" dirty="0">
                <a:solidFill>
                  <a:schemeClr val="dk1"/>
                </a:solidFill>
                <a:latin typeface="Dosis"/>
                <a:ea typeface="Dosis"/>
                <a:cs typeface="Dosis"/>
                <a:sym typeface="Dosis"/>
              </a:rPr>
              <a:t>-      EDA: </a:t>
            </a:r>
            <a:r>
              <a:rPr lang="en-US" dirty="0" err="1">
                <a:solidFill>
                  <a:schemeClr val="dk1"/>
                </a:solidFill>
                <a:latin typeface="Dosis"/>
                <a:ea typeface="Dosis"/>
                <a:cs typeface="Dosis"/>
                <a:sym typeface="Dosis"/>
              </a:rPr>
              <a:t>Mencari</a:t>
            </a:r>
            <a:r>
              <a:rPr lang="en-US" dirty="0">
                <a:solidFill>
                  <a:schemeClr val="dk1"/>
                </a:solidFill>
                <a:latin typeface="Dosis"/>
                <a:ea typeface="Dosis"/>
                <a:cs typeface="Dosis"/>
                <a:sym typeface="Dosis"/>
              </a:rPr>
              <a:t> insight </a:t>
            </a:r>
            <a:r>
              <a:rPr lang="en-US" dirty="0" err="1">
                <a:solidFill>
                  <a:schemeClr val="dk1"/>
                </a:solidFill>
                <a:latin typeface="Dosis"/>
                <a:ea typeface="Dosis"/>
                <a:cs typeface="Dosis"/>
                <a:sym typeface="Dosis"/>
              </a:rPr>
              <a:t>dari</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hubungan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antar</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beberapa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kolom</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hasil</a:t>
            </a:r>
            <a:r>
              <a:rPr lang="en-US" dirty="0">
                <a:solidFill>
                  <a:schemeClr val="dk1"/>
                </a:solidFill>
                <a:latin typeface="Dosis"/>
                <a:ea typeface="Dosis"/>
                <a:cs typeface="Dosis"/>
                <a:sym typeface="Dosis"/>
              </a:rPr>
              <a:t> feature engineering </a:t>
            </a:r>
            <a:r>
              <a:rPr lang="en-US" dirty="0" err="1">
                <a:solidFill>
                  <a:schemeClr val="dk1"/>
                </a:solidFill>
                <a:latin typeface="Dosis"/>
                <a:ea typeface="Dosis"/>
                <a:cs typeface="Dosis"/>
                <a:sym typeface="Dosis"/>
              </a:rPr>
              <a:t>dengan</a:t>
            </a:r>
            <a:r>
              <a:rPr lang="en-US" dirty="0">
                <a:solidFill>
                  <a:schemeClr val="dk1"/>
                </a:solidFill>
                <a:latin typeface="Dosis"/>
                <a:ea typeface="Dosis"/>
                <a:cs typeface="Dosis"/>
                <a:sym typeface="Dosis"/>
              </a:rPr>
              <a:t> conversion rate.</a:t>
            </a:r>
          </a:p>
          <a:p>
            <a:pPr marL="285750" lvl="0" indent="-285750" algn="just" rtl="0">
              <a:spcBef>
                <a:spcPts val="0"/>
              </a:spcBef>
              <a:spcAft>
                <a:spcPts val="1200"/>
              </a:spcAft>
              <a:buFontTx/>
              <a:buChar char="-"/>
            </a:pPr>
            <a:r>
              <a:rPr lang="en-US" dirty="0">
                <a:solidFill>
                  <a:schemeClr val="dk1"/>
                </a:solidFill>
                <a:latin typeface="Dosis"/>
                <a:ea typeface="Dosis"/>
                <a:cs typeface="Dosis"/>
                <a:sym typeface="Dosis"/>
              </a:rPr>
              <a:t>Cleaning Data: </a:t>
            </a:r>
            <a:r>
              <a:rPr lang="en-US" dirty="0" err="1">
                <a:solidFill>
                  <a:schemeClr val="dk1"/>
                </a:solidFill>
                <a:latin typeface="Dosis"/>
                <a:ea typeface="Dosis"/>
                <a:cs typeface="Dosis"/>
                <a:sym typeface="Dosis"/>
              </a:rPr>
              <a:t>Membersihkan</a:t>
            </a:r>
            <a:r>
              <a:rPr lang="en-US" dirty="0">
                <a:solidFill>
                  <a:schemeClr val="dk1"/>
                </a:solidFill>
                <a:latin typeface="Dosis"/>
                <a:ea typeface="Dosis"/>
                <a:cs typeface="Dosis"/>
                <a:sym typeface="Dosis"/>
              </a:rPr>
              <a:t> data </a:t>
            </a:r>
            <a:r>
              <a:rPr lang="en-US" dirty="0" err="1">
                <a:solidFill>
                  <a:schemeClr val="dk1"/>
                </a:solidFill>
                <a:latin typeface="Dosis"/>
                <a:ea typeface="Dosis"/>
                <a:cs typeface="Dosis"/>
                <a:sym typeface="Dosis"/>
              </a:rPr>
              <a:t>dari</a:t>
            </a:r>
            <a:r>
              <a:rPr lang="en-US" dirty="0">
                <a:solidFill>
                  <a:schemeClr val="dk1"/>
                </a:solidFill>
                <a:latin typeface="Dosis"/>
                <a:ea typeface="Dosis"/>
                <a:cs typeface="Dosis"/>
                <a:sym typeface="Dosis"/>
              </a:rPr>
              <a:t> missing values.</a:t>
            </a:r>
          </a:p>
          <a:p>
            <a:pPr marL="285750" lvl="0" indent="-285750" algn="just" rtl="0">
              <a:spcBef>
                <a:spcPts val="0"/>
              </a:spcBef>
              <a:spcAft>
                <a:spcPts val="1200"/>
              </a:spcAft>
              <a:buFontTx/>
              <a:buChar char="-"/>
            </a:pPr>
            <a:r>
              <a:rPr lang="en-US" dirty="0">
                <a:solidFill>
                  <a:schemeClr val="dk1"/>
                </a:solidFill>
                <a:latin typeface="Dosis"/>
                <a:ea typeface="Dosis"/>
                <a:cs typeface="Dosis"/>
                <a:sym typeface="Dosis"/>
              </a:rPr>
              <a:t>Feature Encoding: </a:t>
            </a:r>
            <a:r>
              <a:rPr lang="en-US" dirty="0" err="1">
                <a:solidFill>
                  <a:schemeClr val="dk1"/>
                </a:solidFill>
                <a:latin typeface="Dosis"/>
                <a:ea typeface="Dosis"/>
                <a:cs typeface="Dosis"/>
                <a:sym typeface="Dosis"/>
              </a:rPr>
              <a:t>Mengubah</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fitur</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kategorikal</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menjadi</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fitur</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numerikal</a:t>
            </a:r>
            <a:r>
              <a:rPr lang="en-US" dirty="0">
                <a:solidFill>
                  <a:schemeClr val="dk1"/>
                </a:solidFill>
                <a:latin typeface="Dosis"/>
                <a:ea typeface="Dosis"/>
                <a:cs typeface="Dosis"/>
                <a:sym typeface="Dosis"/>
              </a:rPr>
              <a:t> agar </a:t>
            </a:r>
            <a:r>
              <a:rPr lang="en-US" dirty="0" err="1">
                <a:solidFill>
                  <a:schemeClr val="dk1"/>
                </a:solidFill>
                <a:latin typeface="Dosis"/>
                <a:ea typeface="Dosis"/>
                <a:cs typeface="Dosis"/>
                <a:sym typeface="Dosis"/>
              </a:rPr>
              <a:t>dapat</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dimodelling</a:t>
            </a:r>
            <a:r>
              <a:rPr lang="en-US" dirty="0">
                <a:solidFill>
                  <a:schemeClr val="dk1"/>
                </a:solidFill>
                <a:latin typeface="Dosis"/>
                <a:ea typeface="Dosis"/>
                <a:cs typeface="Dosis"/>
                <a:sym typeface="Dosis"/>
              </a:rPr>
              <a:t>.</a:t>
            </a:r>
          </a:p>
          <a:p>
            <a:pPr marL="285750" lvl="0" indent="-285750" algn="just" rtl="0">
              <a:spcBef>
                <a:spcPts val="0"/>
              </a:spcBef>
              <a:spcAft>
                <a:spcPts val="1200"/>
              </a:spcAft>
              <a:buFontTx/>
              <a:buChar char="-"/>
            </a:pPr>
            <a:r>
              <a:rPr lang="en-US" dirty="0">
                <a:solidFill>
                  <a:schemeClr val="dk1"/>
                </a:solidFill>
                <a:latin typeface="Dosis"/>
                <a:ea typeface="Dosis"/>
                <a:cs typeface="Dosis"/>
                <a:sym typeface="Dosis"/>
              </a:rPr>
              <a:t>Feature Transformation: </a:t>
            </a:r>
            <a:r>
              <a:rPr lang="en-US" dirty="0" err="1">
                <a:solidFill>
                  <a:schemeClr val="dk1"/>
                </a:solidFill>
                <a:latin typeface="Dosis"/>
                <a:ea typeface="Dosis"/>
                <a:cs typeface="Dosis"/>
                <a:sym typeface="Dosis"/>
              </a:rPr>
              <a:t>Melakukan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penyamaan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skala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untuk</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tiap</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fitur</a:t>
            </a:r>
            <a:r>
              <a:rPr lang="en-US" dirty="0">
                <a:solidFill>
                  <a:schemeClr val="dk1"/>
                </a:solidFill>
                <a:latin typeface="Dosis"/>
                <a:ea typeface="Dosis"/>
                <a:cs typeface="Dosis"/>
                <a:sym typeface="Dosis"/>
              </a:rPr>
              <a:t>.</a:t>
            </a:r>
          </a:p>
          <a:p>
            <a:pPr marL="285750" lvl="0" indent="-285750" algn="just" rtl="0">
              <a:spcBef>
                <a:spcPts val="0"/>
              </a:spcBef>
              <a:spcAft>
                <a:spcPts val="1200"/>
              </a:spcAft>
              <a:buFontTx/>
              <a:buChar char="-"/>
            </a:pPr>
            <a:r>
              <a:rPr lang="en-US" dirty="0">
                <a:solidFill>
                  <a:schemeClr val="dk1"/>
                </a:solidFill>
                <a:latin typeface="Dosis"/>
                <a:ea typeface="Dosis"/>
                <a:cs typeface="Dosis"/>
                <a:sym typeface="Dosis"/>
              </a:rPr>
              <a:t>Data Modelling: </a:t>
            </a:r>
            <a:r>
              <a:rPr lang="en-US" dirty="0" err="1">
                <a:solidFill>
                  <a:schemeClr val="dk1"/>
                </a:solidFill>
                <a:latin typeface="Dosis"/>
                <a:ea typeface="Dosis"/>
                <a:cs typeface="Dosis"/>
                <a:sym typeface="Dosis"/>
              </a:rPr>
              <a:t>Melakukan</a:t>
            </a:r>
            <a:r>
              <a:rPr lang="en-US" dirty="0">
                <a:solidFill>
                  <a:schemeClr val="dk1"/>
                </a:solidFill>
                <a:latin typeface="Dosis"/>
                <a:ea typeface="Dosis"/>
                <a:cs typeface="Dosis"/>
                <a:sym typeface="Dosis"/>
              </a:rPr>
              <a:t> clustering </a:t>
            </a:r>
            <a:r>
              <a:rPr lang="en-US" dirty="0" err="1">
                <a:solidFill>
                  <a:schemeClr val="dk1"/>
                </a:solidFill>
                <a:latin typeface="Dosis"/>
                <a:ea typeface="Dosis"/>
                <a:cs typeface="Dosis"/>
                <a:sym typeface="Dosis"/>
              </a:rPr>
              <a:t>dengan</a:t>
            </a:r>
            <a:r>
              <a:rPr lang="en-US" dirty="0">
                <a:solidFill>
                  <a:schemeClr val="dk1"/>
                </a:solidFill>
                <a:latin typeface="Dosis"/>
                <a:ea typeface="Dosis"/>
                <a:cs typeface="Dosis"/>
                <a:sym typeface="Dosis"/>
              </a:rPr>
              <a:t> k means.</a:t>
            </a:r>
          </a:p>
          <a:p>
            <a:pPr marL="285750" lvl="0" indent="-285750" algn="just" rtl="0">
              <a:spcBef>
                <a:spcPts val="0"/>
              </a:spcBef>
              <a:spcAft>
                <a:spcPts val="1200"/>
              </a:spcAft>
              <a:buFontTx/>
              <a:buChar char="-"/>
            </a:pPr>
            <a:r>
              <a:rPr lang="en-US" dirty="0">
                <a:solidFill>
                  <a:schemeClr val="dk1"/>
                </a:solidFill>
                <a:latin typeface="Dosis"/>
                <a:ea typeface="Dosis"/>
                <a:cs typeface="Dosis"/>
                <a:sym typeface="Dosis"/>
              </a:rPr>
              <a:t>Analysis: </a:t>
            </a:r>
            <a:r>
              <a:rPr lang="en-US" dirty="0" err="1">
                <a:solidFill>
                  <a:schemeClr val="dk1"/>
                </a:solidFill>
                <a:latin typeface="Dosis"/>
                <a:ea typeface="Dosis"/>
                <a:cs typeface="Dosis"/>
                <a:sym typeface="Dosis"/>
              </a:rPr>
              <a:t>menganalisa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hasil</a:t>
            </a:r>
            <a:r>
              <a:rPr lang="en-US" dirty="0">
                <a:solidFill>
                  <a:schemeClr val="dk1"/>
                </a:solidFill>
                <a:latin typeface="Dosis"/>
                <a:ea typeface="Dosis"/>
                <a:cs typeface="Dosis"/>
                <a:sym typeface="Dosis"/>
              </a:rPr>
              <a:t> clustering.</a:t>
            </a:r>
          </a:p>
          <a:p>
            <a:pPr marL="114300" indent="0">
              <a:buNone/>
            </a:pPr>
            <a:endParaRPr lang="en-US" sz="1200" dirty="0"/>
          </a:p>
          <a:p>
            <a:pPr marL="0" lvl="0" indent="0" algn="just" rtl="0">
              <a:spcBef>
                <a:spcPts val="0"/>
              </a:spcBef>
              <a:spcAft>
                <a:spcPts val="1200"/>
              </a:spcAft>
              <a:buNone/>
            </a:pPr>
            <a:endParaRPr dirty="0">
              <a:solidFill>
                <a:schemeClr val="dk1"/>
              </a:solidFill>
              <a:latin typeface="Dosis"/>
              <a:ea typeface="Dosis"/>
              <a:cs typeface="Dosis"/>
              <a:sym typeface="Dosis"/>
            </a:endParaRPr>
          </a:p>
        </p:txBody>
      </p:sp>
      <p:sp>
        <p:nvSpPr>
          <p:cNvPr id="2" name="Google Shape;115;p27">
            <a:extLst>
              <a:ext uri="{FF2B5EF4-FFF2-40B4-BE49-F238E27FC236}">
                <a16:creationId xmlns:a16="http://schemas.microsoft.com/office/drawing/2014/main" id="{EA3513E4-3534-ED73-7398-CA6962C0CC04}"/>
              </a:ext>
            </a:extLst>
          </p:cNvPr>
          <p:cNvSpPr txBox="1"/>
          <p:nvPr/>
        </p:nvSpPr>
        <p:spPr>
          <a:xfrm>
            <a:off x="4656000" y="47895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210948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3E4A-5897-99AB-73F1-DD01F453740C}"/>
              </a:ext>
            </a:extLst>
          </p:cNvPr>
          <p:cNvSpPr>
            <a:spLocks noGrp="1"/>
          </p:cNvSpPr>
          <p:nvPr>
            <p:ph type="title"/>
          </p:nvPr>
        </p:nvSpPr>
        <p:spPr/>
        <p:txBody>
          <a:bodyPr/>
          <a:lstStyle/>
          <a:p>
            <a:r>
              <a:rPr lang="en-US" dirty="0"/>
              <a:t>Feature Engineering</a:t>
            </a:r>
            <a:endParaRPr lang="en-ID" dirty="0"/>
          </a:p>
        </p:txBody>
      </p:sp>
      <p:sp>
        <p:nvSpPr>
          <p:cNvPr id="3" name="Text Placeholder 2">
            <a:extLst>
              <a:ext uri="{FF2B5EF4-FFF2-40B4-BE49-F238E27FC236}">
                <a16:creationId xmlns:a16="http://schemas.microsoft.com/office/drawing/2014/main" id="{878650D8-E16E-0C87-1210-9F137D4A7C93}"/>
              </a:ext>
            </a:extLst>
          </p:cNvPr>
          <p:cNvSpPr>
            <a:spLocks noGrp="1"/>
          </p:cNvSpPr>
          <p:nvPr>
            <p:ph type="body" idx="1"/>
          </p:nvPr>
        </p:nvSpPr>
        <p:spPr>
          <a:xfrm>
            <a:off x="311700" y="691117"/>
            <a:ext cx="8520600" cy="4338083"/>
          </a:xfrm>
        </p:spPr>
        <p:txBody>
          <a:bodyPr>
            <a:normAutofit lnSpcReduction="10000"/>
          </a:bodyPr>
          <a:lstStyle/>
          <a:p>
            <a:endParaRPr lang="en-US" dirty="0"/>
          </a:p>
          <a:p>
            <a:r>
              <a:rPr lang="en-US" sz="1600" dirty="0"/>
              <a:t>Conversion Rate</a:t>
            </a:r>
          </a:p>
          <a:p>
            <a:pPr marL="114300" indent="0">
              <a:buNone/>
            </a:pPr>
            <a:r>
              <a:rPr lang="en-US" sz="1200" dirty="0" err="1"/>
              <a:t>Menghitung</a:t>
            </a:r>
            <a:r>
              <a:rPr lang="en-US" sz="1200" dirty="0"/>
              <a:t> </a:t>
            </a:r>
            <a:r>
              <a:rPr lang="en-US" sz="1200" b="1" dirty="0" err="1">
                <a:solidFill>
                  <a:srgbClr val="019FAB"/>
                </a:solidFill>
              </a:rPr>
              <a:t>persentase</a:t>
            </a:r>
            <a:r>
              <a:rPr lang="en-US" sz="1200" dirty="0"/>
              <a:t> </a:t>
            </a:r>
            <a:r>
              <a:rPr lang="en-US" sz="1200" dirty="0" err="1"/>
              <a:t>jumlah</a:t>
            </a:r>
            <a:r>
              <a:rPr lang="en-US" sz="1200" dirty="0"/>
              <a:t> </a:t>
            </a:r>
            <a:r>
              <a:rPr lang="en-US" sz="1200" dirty="0" err="1"/>
              <a:t>respon</a:t>
            </a:r>
            <a:r>
              <a:rPr lang="en-US" sz="1200" dirty="0"/>
              <a:t> customer yang </a:t>
            </a:r>
            <a:r>
              <a:rPr lang="en-US" sz="1200" dirty="0" err="1"/>
              <a:t>menerima</a:t>
            </a:r>
            <a:r>
              <a:rPr lang="en-US" sz="1200" dirty="0"/>
              <a:t> campaign di web </a:t>
            </a:r>
            <a:r>
              <a:rPr lang="en-US" sz="1200" dirty="0" err="1"/>
              <a:t>dengan</a:t>
            </a:r>
            <a:r>
              <a:rPr lang="en-US" sz="1200" dirty="0"/>
              <a:t> </a:t>
            </a:r>
            <a:r>
              <a:rPr lang="en-US" sz="1200" dirty="0" err="1"/>
              <a:t>perbandingan</a:t>
            </a:r>
            <a:r>
              <a:rPr lang="en-US" sz="1200" dirty="0"/>
              <a:t> </a:t>
            </a:r>
            <a:r>
              <a:rPr lang="en-US" sz="1200" dirty="0" err="1"/>
              <a:t>terhadap</a:t>
            </a:r>
            <a:r>
              <a:rPr lang="en-US" sz="1200" dirty="0"/>
              <a:t> </a:t>
            </a:r>
            <a:r>
              <a:rPr lang="en-US" sz="1200" dirty="0" err="1"/>
              <a:t>jumlah</a:t>
            </a:r>
            <a:r>
              <a:rPr lang="en-US" sz="1200" dirty="0"/>
              <a:t> web visit customer pada </a:t>
            </a:r>
            <a:r>
              <a:rPr lang="en-US" sz="1200" dirty="0" err="1"/>
              <a:t>bulan</a:t>
            </a:r>
            <a:r>
              <a:rPr lang="en-US" sz="1200" dirty="0"/>
              <a:t> </a:t>
            </a:r>
            <a:r>
              <a:rPr lang="en-US" sz="1200" dirty="0" err="1"/>
              <a:t>tersebut</a:t>
            </a:r>
            <a:r>
              <a:rPr lang="en-US" sz="1200" dirty="0"/>
              <a:t>.</a:t>
            </a:r>
          </a:p>
          <a:p>
            <a:endParaRPr lang="en-US" sz="1700" dirty="0"/>
          </a:p>
          <a:p>
            <a:pPr marL="114300" indent="0">
              <a:buNone/>
            </a:pPr>
            <a:endParaRPr lang="en-US" sz="1700" dirty="0"/>
          </a:p>
          <a:p>
            <a:r>
              <a:rPr lang="en-US" sz="1600" dirty="0" err="1"/>
              <a:t>Umur</a:t>
            </a:r>
            <a:endParaRPr lang="en-US" sz="1600" dirty="0"/>
          </a:p>
          <a:p>
            <a:pPr marL="114300" indent="0">
              <a:buNone/>
            </a:pPr>
            <a:r>
              <a:rPr lang="en-US" sz="1200" b="1" dirty="0" err="1">
                <a:solidFill>
                  <a:srgbClr val="019FAB"/>
                </a:solidFill>
              </a:rPr>
              <a:t>Selisih</a:t>
            </a:r>
            <a:r>
              <a:rPr lang="en-US" sz="1200" b="1" dirty="0">
                <a:solidFill>
                  <a:srgbClr val="019FAB"/>
                </a:solidFill>
              </a:rPr>
              <a:t> </a:t>
            </a:r>
            <a:r>
              <a:rPr lang="en-US" sz="1200" b="1" dirty="0" err="1">
                <a:solidFill>
                  <a:srgbClr val="019FAB"/>
                </a:solidFill>
              </a:rPr>
              <a:t>waktu</a:t>
            </a:r>
            <a:r>
              <a:rPr lang="en-US" sz="1200" b="1" dirty="0">
                <a:solidFill>
                  <a:srgbClr val="019FAB"/>
                </a:solidFill>
              </a:rPr>
              <a:t> </a:t>
            </a:r>
            <a:r>
              <a:rPr lang="en-US" sz="1200" dirty="0" err="1"/>
              <a:t>antara</a:t>
            </a:r>
            <a:r>
              <a:rPr lang="en-US" sz="1200" dirty="0"/>
              <a:t> </a:t>
            </a:r>
            <a:r>
              <a:rPr lang="en-US" sz="1200" dirty="0" err="1"/>
              <a:t>tahun</a:t>
            </a:r>
            <a:r>
              <a:rPr lang="en-US" sz="1200" dirty="0"/>
              <a:t> </a:t>
            </a:r>
            <a:r>
              <a:rPr lang="en-US" sz="1200" dirty="0" err="1"/>
              <a:t>lahir</a:t>
            </a:r>
            <a:r>
              <a:rPr lang="en-US" sz="1200" dirty="0"/>
              <a:t> </a:t>
            </a:r>
            <a:r>
              <a:rPr lang="en-US" sz="1200" dirty="0" err="1"/>
              <a:t>dengan</a:t>
            </a:r>
            <a:r>
              <a:rPr lang="en-US" sz="1200" dirty="0"/>
              <a:t> </a:t>
            </a:r>
            <a:r>
              <a:rPr lang="en-US" sz="1200" dirty="0" err="1"/>
              <a:t>waktu</a:t>
            </a:r>
            <a:r>
              <a:rPr lang="en-US" sz="1200" dirty="0"/>
              <a:t> customer </a:t>
            </a:r>
            <a:r>
              <a:rPr lang="en-US" sz="1200" dirty="0" err="1"/>
              <a:t>mendaftar</a:t>
            </a:r>
            <a:endParaRPr lang="en-US" sz="1200" dirty="0"/>
          </a:p>
          <a:p>
            <a:pPr marL="114300" indent="0">
              <a:buNone/>
            </a:pPr>
            <a:endParaRPr lang="en-US" sz="1700" dirty="0"/>
          </a:p>
          <a:p>
            <a:pPr marL="114300" indent="0">
              <a:buNone/>
            </a:pPr>
            <a:endParaRPr lang="en-US" sz="1700" dirty="0"/>
          </a:p>
          <a:p>
            <a:r>
              <a:rPr lang="en-US" sz="1600" dirty="0" err="1"/>
              <a:t>Pengelompokkan</a:t>
            </a:r>
            <a:r>
              <a:rPr lang="en-US" sz="1600" dirty="0"/>
              <a:t> </a:t>
            </a:r>
            <a:r>
              <a:rPr lang="en-US" sz="1600" dirty="0" err="1"/>
              <a:t>Umur</a:t>
            </a:r>
            <a:endParaRPr lang="en-US" sz="1600" dirty="0"/>
          </a:p>
          <a:p>
            <a:pPr marL="114300" indent="0">
              <a:buNone/>
            </a:pPr>
            <a:r>
              <a:rPr lang="en-US" sz="1200" b="1" dirty="0" err="1">
                <a:solidFill>
                  <a:srgbClr val="019FAB"/>
                </a:solidFill>
              </a:rPr>
              <a:t>Pengelompokkan</a:t>
            </a:r>
            <a:r>
              <a:rPr lang="en-US" sz="1200" dirty="0"/>
              <a:t> </a:t>
            </a:r>
            <a:r>
              <a:rPr lang="en-US" sz="1200" dirty="0" err="1"/>
              <a:t>umur</a:t>
            </a:r>
            <a:r>
              <a:rPr lang="en-US" sz="1200" dirty="0"/>
              <a:t> </a:t>
            </a:r>
            <a:r>
              <a:rPr lang="en-US" sz="1200" dirty="0" err="1"/>
              <a:t>menjadi</a:t>
            </a:r>
            <a:r>
              <a:rPr lang="en-US" sz="1200" dirty="0"/>
              <a:t>: </a:t>
            </a:r>
          </a:p>
          <a:p>
            <a:pPr marL="114300" indent="0">
              <a:buNone/>
            </a:pPr>
            <a:r>
              <a:rPr lang="en-ID" sz="1100" b="0" dirty="0">
                <a:solidFill>
                  <a:srgbClr val="000000"/>
                </a:solidFill>
                <a:effectLst/>
                <a:latin typeface="Courier New" panose="02070309020205020404" pitchFamily="49" charset="0"/>
              </a:rPr>
              <a:t>15-24 </a:t>
            </a:r>
            <a:r>
              <a:rPr lang="en-ID" sz="1100" b="0" dirty="0" err="1">
                <a:solidFill>
                  <a:srgbClr val="000000"/>
                </a:solidFill>
                <a:effectLst/>
                <a:latin typeface="Courier New" panose="02070309020205020404" pitchFamily="49" charset="0"/>
              </a:rPr>
              <a:t>tahun</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Kelompok</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usia</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muda</a:t>
            </a:r>
            <a:endParaRPr lang="en-ID" sz="1100" b="0" dirty="0">
              <a:solidFill>
                <a:srgbClr val="000000"/>
              </a:solidFill>
              <a:effectLst/>
              <a:latin typeface="Courier New" panose="02070309020205020404" pitchFamily="49" charset="0"/>
            </a:endParaRPr>
          </a:p>
          <a:p>
            <a:pPr marL="114300" indent="0">
              <a:buNone/>
            </a:pPr>
            <a:r>
              <a:rPr lang="en-ID" sz="1100" b="0" dirty="0">
                <a:solidFill>
                  <a:srgbClr val="000000"/>
                </a:solidFill>
                <a:effectLst/>
                <a:latin typeface="Courier New" panose="02070309020205020404" pitchFamily="49" charset="0"/>
              </a:rPr>
              <a:t>25-34 </a:t>
            </a:r>
            <a:r>
              <a:rPr lang="en-ID" sz="1100" b="0" dirty="0" err="1">
                <a:solidFill>
                  <a:srgbClr val="000000"/>
                </a:solidFill>
                <a:effectLst/>
                <a:latin typeface="Courier New" panose="02070309020205020404" pitchFamily="49" charset="0"/>
              </a:rPr>
              <a:t>tahun</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Kelompok</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usia</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pekerja</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awal</a:t>
            </a:r>
            <a:endParaRPr lang="en-ID" sz="1100" b="0" dirty="0">
              <a:solidFill>
                <a:srgbClr val="000000"/>
              </a:solidFill>
              <a:effectLst/>
              <a:latin typeface="Courier New" panose="02070309020205020404" pitchFamily="49" charset="0"/>
            </a:endParaRPr>
          </a:p>
          <a:p>
            <a:pPr marL="114300" indent="0">
              <a:buNone/>
            </a:pPr>
            <a:r>
              <a:rPr lang="en-ID" sz="1100" b="0" dirty="0">
                <a:solidFill>
                  <a:srgbClr val="000000"/>
                </a:solidFill>
                <a:effectLst/>
                <a:latin typeface="Courier New" panose="02070309020205020404" pitchFamily="49" charset="0"/>
              </a:rPr>
              <a:t>35-44 </a:t>
            </a:r>
            <a:r>
              <a:rPr lang="en-ID" sz="1100" b="0" dirty="0" err="1">
                <a:solidFill>
                  <a:srgbClr val="000000"/>
                </a:solidFill>
                <a:effectLst/>
                <a:latin typeface="Courier New" panose="02070309020205020404" pitchFamily="49" charset="0"/>
              </a:rPr>
              <a:t>tahun</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Kelompok</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usia</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paruh</a:t>
            </a:r>
            <a:r>
              <a:rPr lang="en-ID" sz="1100" b="0" dirty="0">
                <a:solidFill>
                  <a:srgbClr val="000000"/>
                </a:solidFill>
                <a:effectLst/>
                <a:latin typeface="Courier New" panose="02070309020205020404" pitchFamily="49" charset="0"/>
              </a:rPr>
              <a:t> baya</a:t>
            </a:r>
          </a:p>
          <a:p>
            <a:pPr marL="114300" indent="0">
              <a:buNone/>
            </a:pPr>
            <a:r>
              <a:rPr lang="en-ID" sz="1100" b="0" dirty="0">
                <a:solidFill>
                  <a:srgbClr val="000000"/>
                </a:solidFill>
                <a:effectLst/>
                <a:latin typeface="Courier New" panose="02070309020205020404" pitchFamily="49" charset="0"/>
              </a:rPr>
              <a:t>45-54 </a:t>
            </a:r>
            <a:r>
              <a:rPr lang="en-ID" sz="1100" b="0" dirty="0" err="1">
                <a:solidFill>
                  <a:srgbClr val="000000"/>
                </a:solidFill>
                <a:effectLst/>
                <a:latin typeface="Courier New" panose="02070309020205020404" pitchFamily="49" charset="0"/>
              </a:rPr>
              <a:t>tahun</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Kelompok</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usia</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pra-pensiun</a:t>
            </a:r>
            <a:endParaRPr lang="en-ID" sz="1100" b="0" dirty="0">
              <a:solidFill>
                <a:srgbClr val="000000"/>
              </a:solidFill>
              <a:effectLst/>
              <a:latin typeface="Courier New" panose="02070309020205020404" pitchFamily="49" charset="0"/>
            </a:endParaRPr>
          </a:p>
          <a:p>
            <a:pPr marL="114300" indent="0">
              <a:buNone/>
            </a:pPr>
            <a:r>
              <a:rPr lang="en-ID" sz="1100" b="0" dirty="0">
                <a:solidFill>
                  <a:srgbClr val="000000"/>
                </a:solidFill>
                <a:effectLst/>
                <a:latin typeface="Courier New" panose="02070309020205020404" pitchFamily="49" charset="0"/>
              </a:rPr>
              <a:t>55-64 </a:t>
            </a:r>
            <a:r>
              <a:rPr lang="en-ID" sz="1100" b="0" dirty="0" err="1">
                <a:solidFill>
                  <a:srgbClr val="000000"/>
                </a:solidFill>
                <a:effectLst/>
                <a:latin typeface="Courier New" panose="02070309020205020404" pitchFamily="49" charset="0"/>
              </a:rPr>
              <a:t>tahun</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Kelompok</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usia</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pensiun</a:t>
            </a:r>
            <a:endParaRPr lang="en-ID" sz="1100" b="0" dirty="0">
              <a:solidFill>
                <a:srgbClr val="000000"/>
              </a:solidFill>
              <a:effectLst/>
              <a:latin typeface="Courier New" panose="02070309020205020404" pitchFamily="49" charset="0"/>
            </a:endParaRPr>
          </a:p>
          <a:p>
            <a:pPr marL="114300" indent="0">
              <a:buNone/>
            </a:pPr>
            <a:r>
              <a:rPr lang="en-ID" sz="1100" b="0" dirty="0">
                <a:solidFill>
                  <a:srgbClr val="000000"/>
                </a:solidFill>
                <a:effectLst/>
                <a:latin typeface="Courier New" panose="02070309020205020404" pitchFamily="49" charset="0"/>
              </a:rPr>
              <a:t>65 </a:t>
            </a:r>
            <a:r>
              <a:rPr lang="en-ID" sz="1100" b="0" dirty="0" err="1">
                <a:solidFill>
                  <a:srgbClr val="000000"/>
                </a:solidFill>
                <a:effectLst/>
                <a:latin typeface="Courier New" panose="02070309020205020404" pitchFamily="49" charset="0"/>
              </a:rPr>
              <a:t>tahun</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ke</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atas</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Kelompok</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usia</a:t>
            </a:r>
            <a:r>
              <a:rPr lang="en-ID" sz="1100" b="0" dirty="0">
                <a:solidFill>
                  <a:srgbClr val="000000"/>
                </a:solidFill>
                <a:effectLst/>
                <a:latin typeface="Courier New" panose="02070309020205020404" pitchFamily="49" charset="0"/>
              </a:rPr>
              <a:t> </a:t>
            </a:r>
            <a:r>
              <a:rPr lang="en-ID" sz="1100" b="0" dirty="0" err="1">
                <a:solidFill>
                  <a:srgbClr val="000000"/>
                </a:solidFill>
                <a:effectLst/>
                <a:latin typeface="Courier New" panose="02070309020205020404" pitchFamily="49" charset="0"/>
              </a:rPr>
              <a:t>lanjut</a:t>
            </a:r>
            <a:endParaRPr lang="en-ID" sz="1100" b="0" dirty="0">
              <a:solidFill>
                <a:srgbClr val="000000"/>
              </a:solidFill>
              <a:effectLst/>
              <a:latin typeface="Courier New" panose="02070309020205020404" pitchFamily="49" charset="0"/>
            </a:endParaRPr>
          </a:p>
          <a:p>
            <a:pPr marL="114300" indent="0">
              <a:buNone/>
            </a:pPr>
            <a:endParaRPr lang="en-US" dirty="0"/>
          </a:p>
          <a:p>
            <a:endParaRPr lang="en-ID" dirty="0"/>
          </a:p>
        </p:txBody>
      </p:sp>
      <p:pic>
        <p:nvPicPr>
          <p:cNvPr id="5" name="Picture 4">
            <a:extLst>
              <a:ext uri="{FF2B5EF4-FFF2-40B4-BE49-F238E27FC236}">
                <a16:creationId xmlns:a16="http://schemas.microsoft.com/office/drawing/2014/main" id="{F0DAF30C-BF2E-9B9E-0AED-DB889D5DBFE4}"/>
              </a:ext>
            </a:extLst>
          </p:cNvPr>
          <p:cNvPicPr>
            <a:picLocks noChangeAspect="1"/>
          </p:cNvPicPr>
          <p:nvPr/>
        </p:nvPicPr>
        <p:blipFill>
          <a:blip r:embed="rId2"/>
          <a:stretch>
            <a:fillRect/>
          </a:stretch>
        </p:blipFill>
        <p:spPr>
          <a:xfrm>
            <a:off x="516011" y="1828696"/>
            <a:ext cx="4943475" cy="200025"/>
          </a:xfrm>
          <a:prstGeom prst="rect">
            <a:avLst/>
          </a:prstGeom>
        </p:spPr>
      </p:pic>
      <p:pic>
        <p:nvPicPr>
          <p:cNvPr id="7" name="Picture 6">
            <a:extLst>
              <a:ext uri="{FF2B5EF4-FFF2-40B4-BE49-F238E27FC236}">
                <a16:creationId xmlns:a16="http://schemas.microsoft.com/office/drawing/2014/main" id="{C199BE94-FD17-DE93-964D-F0678B89E108}"/>
              </a:ext>
            </a:extLst>
          </p:cNvPr>
          <p:cNvPicPr>
            <a:picLocks noChangeAspect="1"/>
          </p:cNvPicPr>
          <p:nvPr/>
        </p:nvPicPr>
        <p:blipFill>
          <a:blip r:embed="rId3"/>
          <a:stretch>
            <a:fillRect/>
          </a:stretch>
        </p:blipFill>
        <p:spPr>
          <a:xfrm>
            <a:off x="420318" y="777013"/>
            <a:ext cx="3143250" cy="209550"/>
          </a:xfrm>
          <a:prstGeom prst="rect">
            <a:avLst/>
          </a:prstGeom>
        </p:spPr>
      </p:pic>
      <p:pic>
        <p:nvPicPr>
          <p:cNvPr id="9" name="Picture 8">
            <a:extLst>
              <a:ext uri="{FF2B5EF4-FFF2-40B4-BE49-F238E27FC236}">
                <a16:creationId xmlns:a16="http://schemas.microsoft.com/office/drawing/2014/main" id="{A2E28C0D-0E01-BB01-A57B-047708D6C030}"/>
              </a:ext>
            </a:extLst>
          </p:cNvPr>
          <p:cNvPicPr>
            <a:picLocks noChangeAspect="1"/>
          </p:cNvPicPr>
          <p:nvPr/>
        </p:nvPicPr>
        <p:blipFill>
          <a:blip r:embed="rId4"/>
          <a:stretch>
            <a:fillRect/>
          </a:stretch>
        </p:blipFill>
        <p:spPr>
          <a:xfrm>
            <a:off x="516011" y="2827008"/>
            <a:ext cx="5695950" cy="209550"/>
          </a:xfrm>
          <a:prstGeom prst="rect">
            <a:avLst/>
          </a:prstGeom>
        </p:spPr>
      </p:pic>
      <p:pic>
        <p:nvPicPr>
          <p:cNvPr id="12" name="Picture 11">
            <a:extLst>
              <a:ext uri="{FF2B5EF4-FFF2-40B4-BE49-F238E27FC236}">
                <a16:creationId xmlns:a16="http://schemas.microsoft.com/office/drawing/2014/main" id="{04EE730C-57B1-A7E3-8CA3-8DCD869A680C}"/>
              </a:ext>
            </a:extLst>
          </p:cNvPr>
          <p:cNvPicPr>
            <a:picLocks noChangeAspect="1"/>
          </p:cNvPicPr>
          <p:nvPr/>
        </p:nvPicPr>
        <p:blipFill>
          <a:blip r:embed="rId5"/>
          <a:stretch>
            <a:fillRect/>
          </a:stretch>
        </p:blipFill>
        <p:spPr>
          <a:xfrm>
            <a:off x="3957167" y="3230948"/>
            <a:ext cx="1502319" cy="1689274"/>
          </a:xfrm>
          <a:prstGeom prst="rect">
            <a:avLst/>
          </a:prstGeom>
        </p:spPr>
      </p:pic>
      <p:pic>
        <p:nvPicPr>
          <p:cNvPr id="14" name="Picture 13">
            <a:extLst>
              <a:ext uri="{FF2B5EF4-FFF2-40B4-BE49-F238E27FC236}">
                <a16:creationId xmlns:a16="http://schemas.microsoft.com/office/drawing/2014/main" id="{FB835A31-811C-1557-B0AF-70E649110B6D}"/>
              </a:ext>
            </a:extLst>
          </p:cNvPr>
          <p:cNvPicPr>
            <a:picLocks noChangeAspect="1"/>
          </p:cNvPicPr>
          <p:nvPr/>
        </p:nvPicPr>
        <p:blipFill>
          <a:blip r:embed="rId6"/>
          <a:stretch>
            <a:fillRect/>
          </a:stretch>
        </p:blipFill>
        <p:spPr>
          <a:xfrm>
            <a:off x="5868449" y="4114157"/>
            <a:ext cx="2963852" cy="223307"/>
          </a:xfrm>
          <a:prstGeom prst="rect">
            <a:avLst/>
          </a:prstGeom>
        </p:spPr>
      </p:pic>
      <p:cxnSp>
        <p:nvCxnSpPr>
          <p:cNvPr id="17" name="Straight Arrow Connector 16">
            <a:extLst>
              <a:ext uri="{FF2B5EF4-FFF2-40B4-BE49-F238E27FC236}">
                <a16:creationId xmlns:a16="http://schemas.microsoft.com/office/drawing/2014/main" id="{47971633-A1AF-9E8B-DEF3-9980C10F93C9}"/>
              </a:ext>
            </a:extLst>
          </p:cNvPr>
          <p:cNvCxnSpPr>
            <a:cxnSpLocks/>
          </p:cNvCxnSpPr>
          <p:nvPr/>
        </p:nvCxnSpPr>
        <p:spPr>
          <a:xfrm>
            <a:off x="3667868" y="881788"/>
            <a:ext cx="478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2CF2AB-33F1-E3B9-A738-132DE1538814}"/>
              </a:ext>
            </a:extLst>
          </p:cNvPr>
          <p:cNvSpPr txBox="1"/>
          <p:nvPr/>
        </p:nvSpPr>
        <p:spPr>
          <a:xfrm>
            <a:off x="4250633" y="679247"/>
            <a:ext cx="4073931" cy="430887"/>
          </a:xfrm>
          <a:prstGeom prst="rect">
            <a:avLst/>
          </a:prstGeom>
          <a:solidFill>
            <a:schemeClr val="tx2">
              <a:lumMod val="90000"/>
            </a:schemeClr>
          </a:solidFill>
        </p:spPr>
        <p:txBody>
          <a:bodyPr wrap="square" rtlCol="0">
            <a:spAutoFit/>
          </a:bodyPr>
          <a:lstStyle/>
          <a:p>
            <a:r>
              <a:rPr lang="en-US" sz="1100" b="1" dirty="0" err="1"/>
              <a:t>Syarat</a:t>
            </a:r>
            <a:r>
              <a:rPr lang="en-US" sz="1100" b="1" dirty="0"/>
              <a:t>: </a:t>
            </a:r>
            <a:r>
              <a:rPr lang="en-US" sz="1100" dirty="0" err="1"/>
              <a:t>Webiste</a:t>
            </a:r>
            <a:r>
              <a:rPr lang="en-US" sz="1100" dirty="0"/>
              <a:t> visit </a:t>
            </a:r>
            <a:r>
              <a:rPr lang="en-US" sz="1100" dirty="0" err="1"/>
              <a:t>tidak</a:t>
            </a:r>
            <a:r>
              <a:rPr lang="en-US" sz="1100" dirty="0"/>
              <a:t> </a:t>
            </a:r>
            <a:r>
              <a:rPr lang="en-US" sz="1100" dirty="0" err="1"/>
              <a:t>boleh</a:t>
            </a:r>
            <a:r>
              <a:rPr lang="en-US" sz="1100" dirty="0"/>
              <a:t> 0, </a:t>
            </a:r>
            <a:r>
              <a:rPr lang="en-US" sz="1100" dirty="0" err="1"/>
              <a:t>karena</a:t>
            </a:r>
            <a:r>
              <a:rPr lang="en-US" sz="1100" dirty="0"/>
              <a:t> campaign </a:t>
            </a:r>
            <a:r>
              <a:rPr lang="en-US" sz="1100" dirty="0" err="1"/>
              <a:t>dilakukan</a:t>
            </a:r>
            <a:r>
              <a:rPr lang="en-US" sz="1100" dirty="0"/>
              <a:t> pada website</a:t>
            </a:r>
            <a:endParaRPr lang="en-ID" sz="1100" dirty="0"/>
          </a:p>
        </p:txBody>
      </p:sp>
    </p:spTree>
    <p:extLst>
      <p:ext uri="{BB962C8B-B14F-4D97-AF65-F5344CB8AC3E}">
        <p14:creationId xmlns:p14="http://schemas.microsoft.com/office/powerpoint/2010/main" val="185748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41DDE-0A32-D523-4D2D-1B1BFA2A26AB}"/>
              </a:ext>
            </a:extLst>
          </p:cNvPr>
          <p:cNvSpPr>
            <a:spLocks noGrp="1"/>
          </p:cNvSpPr>
          <p:nvPr>
            <p:ph type="title"/>
          </p:nvPr>
        </p:nvSpPr>
        <p:spPr/>
        <p:txBody>
          <a:bodyPr/>
          <a:lstStyle/>
          <a:p>
            <a:r>
              <a:rPr lang="en-US" dirty="0"/>
              <a:t>Feature Engineering</a:t>
            </a:r>
            <a:endParaRPr lang="en-ID" dirty="0"/>
          </a:p>
        </p:txBody>
      </p:sp>
      <p:sp>
        <p:nvSpPr>
          <p:cNvPr id="3" name="Text Placeholder 2">
            <a:extLst>
              <a:ext uri="{FF2B5EF4-FFF2-40B4-BE49-F238E27FC236}">
                <a16:creationId xmlns:a16="http://schemas.microsoft.com/office/drawing/2014/main" id="{68457DFC-CC25-25E5-CA6C-B6826839D3F8}"/>
              </a:ext>
            </a:extLst>
          </p:cNvPr>
          <p:cNvSpPr>
            <a:spLocks noGrp="1"/>
          </p:cNvSpPr>
          <p:nvPr>
            <p:ph type="body" idx="1"/>
          </p:nvPr>
        </p:nvSpPr>
        <p:spPr>
          <a:xfrm>
            <a:off x="311700" y="773518"/>
            <a:ext cx="8520600" cy="4369982"/>
          </a:xfrm>
        </p:spPr>
        <p:txBody>
          <a:bodyPr>
            <a:normAutofit/>
          </a:bodyPr>
          <a:lstStyle/>
          <a:p>
            <a:r>
              <a:rPr lang="en-US" sz="1600" dirty="0" err="1"/>
              <a:t>Jumlah</a:t>
            </a:r>
            <a:r>
              <a:rPr lang="en-US" sz="1600" dirty="0"/>
              <a:t> Anak</a:t>
            </a:r>
          </a:p>
          <a:p>
            <a:pPr marL="114300" indent="0">
              <a:buNone/>
            </a:pPr>
            <a:r>
              <a:rPr lang="en-US" sz="1200" b="1" dirty="0" err="1">
                <a:solidFill>
                  <a:srgbClr val="019FAB"/>
                </a:solidFill>
              </a:rPr>
              <a:t>Menambahkan</a:t>
            </a:r>
            <a:r>
              <a:rPr lang="en-US" sz="1200" dirty="0"/>
              <a:t> </a:t>
            </a:r>
            <a:r>
              <a:rPr lang="en-US" sz="1200" dirty="0" err="1"/>
              <a:t>jumlah</a:t>
            </a:r>
            <a:r>
              <a:rPr lang="en-US" sz="1200" dirty="0"/>
              <a:t> kid dan teen </a:t>
            </a:r>
            <a:r>
              <a:rPr lang="en-US" sz="1200" dirty="0" err="1"/>
              <a:t>sebagai</a:t>
            </a:r>
            <a:r>
              <a:rPr lang="en-US" sz="1200" dirty="0"/>
              <a:t> </a:t>
            </a:r>
            <a:r>
              <a:rPr lang="en-US" sz="1200" dirty="0" err="1"/>
              <a:t>fitur</a:t>
            </a:r>
            <a:r>
              <a:rPr lang="en-US" sz="1200" dirty="0"/>
              <a:t> </a:t>
            </a:r>
            <a:r>
              <a:rPr lang="en-US" sz="1200" dirty="0" err="1"/>
              <a:t>jumlah</a:t>
            </a:r>
            <a:r>
              <a:rPr lang="en-US" sz="1200" dirty="0"/>
              <a:t> </a:t>
            </a:r>
            <a:r>
              <a:rPr lang="en-US" sz="1200" dirty="0" err="1"/>
              <a:t>anak</a:t>
            </a:r>
            <a:r>
              <a:rPr lang="en-US" sz="1200" dirty="0"/>
              <a:t>.</a:t>
            </a:r>
          </a:p>
          <a:p>
            <a:pPr marL="114300" indent="0">
              <a:buNone/>
            </a:pPr>
            <a:endParaRPr lang="en-US" sz="1200" dirty="0"/>
          </a:p>
          <a:p>
            <a:pPr marL="114300" indent="0">
              <a:buNone/>
            </a:pPr>
            <a:endParaRPr lang="en-US" sz="1200" dirty="0"/>
          </a:p>
          <a:p>
            <a:r>
              <a:rPr lang="en-US" sz="1600" dirty="0"/>
              <a:t>Total </a:t>
            </a:r>
            <a:r>
              <a:rPr lang="en-US" sz="1600" dirty="0" err="1"/>
              <a:t>Pembelian</a:t>
            </a:r>
            <a:endParaRPr lang="en-US" sz="1600" dirty="0"/>
          </a:p>
          <a:p>
            <a:pPr marL="114300" indent="0">
              <a:buNone/>
            </a:pPr>
            <a:r>
              <a:rPr lang="en-US" sz="1200" b="1" dirty="0">
                <a:solidFill>
                  <a:srgbClr val="019FAB"/>
                </a:solidFill>
              </a:rPr>
              <a:t>Total </a:t>
            </a:r>
            <a:r>
              <a:rPr lang="en-US" sz="1200" b="1" dirty="0" err="1">
                <a:solidFill>
                  <a:srgbClr val="019FAB"/>
                </a:solidFill>
              </a:rPr>
              <a:t>pembelian</a:t>
            </a:r>
            <a:r>
              <a:rPr lang="en-US" sz="1200" b="1" dirty="0">
                <a:solidFill>
                  <a:srgbClr val="019FAB"/>
                </a:solidFill>
              </a:rPr>
              <a:t> </a:t>
            </a:r>
            <a:r>
              <a:rPr lang="en-US" sz="1200" dirty="0"/>
              <a:t>customer </a:t>
            </a:r>
            <a:r>
              <a:rPr lang="en-US" sz="1200" dirty="0" err="1"/>
              <a:t>terhadap</a:t>
            </a:r>
            <a:r>
              <a:rPr lang="en-US" sz="1200" dirty="0"/>
              <a:t> </a:t>
            </a:r>
            <a:r>
              <a:rPr lang="en-US" sz="1200" dirty="0" err="1"/>
              <a:t>berbagai</a:t>
            </a:r>
            <a:r>
              <a:rPr lang="en-US" sz="1200" dirty="0"/>
              <a:t> </a:t>
            </a:r>
            <a:r>
              <a:rPr lang="en-US" sz="1200" dirty="0" err="1"/>
              <a:t>kategori</a:t>
            </a:r>
            <a:r>
              <a:rPr lang="en-US" sz="1200" dirty="0"/>
              <a:t> </a:t>
            </a:r>
            <a:r>
              <a:rPr lang="en-US" sz="1200" dirty="0" err="1"/>
              <a:t>barang</a:t>
            </a:r>
            <a:r>
              <a:rPr lang="en-US" sz="1200" dirty="0"/>
              <a:t>.</a:t>
            </a:r>
          </a:p>
          <a:p>
            <a:pPr marL="114300" indent="0">
              <a:buNone/>
            </a:pPr>
            <a:endParaRPr lang="en-US" sz="1200" dirty="0"/>
          </a:p>
          <a:p>
            <a:pPr marL="114300" indent="0">
              <a:buNone/>
            </a:pPr>
            <a:endParaRPr lang="en-US" sz="1200" dirty="0"/>
          </a:p>
          <a:p>
            <a:r>
              <a:rPr lang="en-US" sz="1600" dirty="0"/>
              <a:t>Total </a:t>
            </a:r>
            <a:r>
              <a:rPr lang="en-US" sz="1600" dirty="0" err="1"/>
              <a:t>Transaksi</a:t>
            </a:r>
            <a:endParaRPr lang="en-US" sz="1600" dirty="0"/>
          </a:p>
          <a:p>
            <a:pPr marL="114300" indent="0">
              <a:buNone/>
            </a:pPr>
            <a:r>
              <a:rPr lang="en-US" sz="1200" b="1" dirty="0" err="1">
                <a:solidFill>
                  <a:srgbClr val="019FAB"/>
                </a:solidFill>
              </a:rPr>
              <a:t>Berapa</a:t>
            </a:r>
            <a:r>
              <a:rPr lang="en-US" sz="1200" b="1" dirty="0">
                <a:solidFill>
                  <a:srgbClr val="019FAB"/>
                </a:solidFill>
              </a:rPr>
              <a:t> kali </a:t>
            </a:r>
            <a:r>
              <a:rPr lang="en-US" sz="1200" dirty="0"/>
              <a:t>customer </a:t>
            </a:r>
            <a:r>
              <a:rPr lang="en-US" sz="1200" dirty="0" err="1"/>
              <a:t>sudah</a:t>
            </a:r>
            <a:r>
              <a:rPr lang="en-US" sz="1200" dirty="0"/>
              <a:t> </a:t>
            </a:r>
            <a:r>
              <a:rPr lang="en-US" sz="1200" dirty="0" err="1"/>
              <a:t>bertransaksi</a:t>
            </a:r>
            <a:r>
              <a:rPr lang="en-US" sz="1200" dirty="0"/>
              <a:t>.</a:t>
            </a:r>
          </a:p>
          <a:p>
            <a:pPr marL="114300" indent="0">
              <a:buNone/>
            </a:pPr>
            <a:endParaRPr lang="en-US" sz="1200" dirty="0"/>
          </a:p>
          <a:p>
            <a:pPr marL="114300" indent="0">
              <a:buNone/>
            </a:pPr>
            <a:endParaRPr lang="en-US" sz="1200" dirty="0"/>
          </a:p>
          <a:p>
            <a:r>
              <a:rPr lang="en-ID" sz="1600" dirty="0"/>
              <a:t>Rata-Rata </a:t>
            </a:r>
            <a:r>
              <a:rPr lang="en-ID" sz="1600" dirty="0" err="1"/>
              <a:t>Pengeluaran</a:t>
            </a:r>
            <a:r>
              <a:rPr lang="en-ID" sz="1600" dirty="0"/>
              <a:t> per </a:t>
            </a:r>
            <a:r>
              <a:rPr lang="en-ID" sz="1600" dirty="0" err="1"/>
              <a:t>Transaksi</a:t>
            </a:r>
            <a:endParaRPr lang="en-ID" sz="1600" dirty="0"/>
          </a:p>
          <a:p>
            <a:endParaRPr lang="en-ID" sz="1600" dirty="0"/>
          </a:p>
          <a:p>
            <a:r>
              <a:rPr lang="en-ID" sz="1600" dirty="0"/>
              <a:t>Total Accepted Campaign</a:t>
            </a:r>
          </a:p>
          <a:p>
            <a:pPr marL="114300" indent="0">
              <a:buNone/>
            </a:pPr>
            <a:r>
              <a:rPr lang="en-US" sz="1200" b="1" dirty="0" err="1">
                <a:solidFill>
                  <a:srgbClr val="019FAB"/>
                </a:solidFill>
              </a:rPr>
              <a:t>Berapa</a:t>
            </a:r>
            <a:r>
              <a:rPr lang="en-US" sz="1200" dirty="0">
                <a:solidFill>
                  <a:schemeClr val="tx1">
                    <a:lumMod val="65000"/>
                    <a:lumOff val="35000"/>
                  </a:schemeClr>
                </a:solidFill>
              </a:rPr>
              <a:t> campaign yang customer </a:t>
            </a:r>
            <a:r>
              <a:rPr lang="en-US" sz="1200" dirty="0" err="1">
                <a:solidFill>
                  <a:schemeClr val="tx1">
                    <a:lumMod val="65000"/>
                    <a:lumOff val="35000"/>
                  </a:schemeClr>
                </a:solidFill>
              </a:rPr>
              <a:t>tersebut</a:t>
            </a:r>
            <a:r>
              <a:rPr lang="en-US" sz="1200" dirty="0">
                <a:solidFill>
                  <a:schemeClr val="tx1">
                    <a:lumMod val="65000"/>
                    <a:lumOff val="35000"/>
                  </a:schemeClr>
                </a:solidFill>
              </a:rPr>
              <a:t> </a:t>
            </a:r>
            <a:r>
              <a:rPr lang="en-US" sz="1200" dirty="0" err="1">
                <a:solidFill>
                  <a:schemeClr val="tx1">
                    <a:lumMod val="65000"/>
                    <a:lumOff val="35000"/>
                  </a:schemeClr>
                </a:solidFill>
              </a:rPr>
              <a:t>terima</a:t>
            </a:r>
            <a:r>
              <a:rPr lang="en-US" sz="1200" b="1" dirty="0">
                <a:solidFill>
                  <a:schemeClr val="tx1">
                    <a:lumMod val="65000"/>
                    <a:lumOff val="35000"/>
                  </a:schemeClr>
                </a:solidFill>
              </a:rPr>
              <a:t>.</a:t>
            </a:r>
            <a:endParaRPr lang="en-US" sz="1200" dirty="0">
              <a:solidFill>
                <a:schemeClr val="tx1">
                  <a:lumMod val="65000"/>
                  <a:lumOff val="35000"/>
                </a:schemeClr>
              </a:solidFill>
            </a:endParaRPr>
          </a:p>
          <a:p>
            <a:pPr marL="114300" indent="0">
              <a:buNone/>
            </a:pPr>
            <a:endParaRPr lang="en-ID" sz="1600" dirty="0"/>
          </a:p>
        </p:txBody>
      </p:sp>
      <p:pic>
        <p:nvPicPr>
          <p:cNvPr id="5" name="Picture 4">
            <a:extLst>
              <a:ext uri="{FF2B5EF4-FFF2-40B4-BE49-F238E27FC236}">
                <a16:creationId xmlns:a16="http://schemas.microsoft.com/office/drawing/2014/main" id="{1EA0C6F2-DA0A-47E9-C4E3-6BC1302FA107}"/>
              </a:ext>
            </a:extLst>
          </p:cNvPr>
          <p:cNvPicPr>
            <a:picLocks noChangeAspect="1"/>
          </p:cNvPicPr>
          <p:nvPr/>
        </p:nvPicPr>
        <p:blipFill>
          <a:blip r:embed="rId2"/>
          <a:stretch>
            <a:fillRect/>
          </a:stretch>
        </p:blipFill>
        <p:spPr>
          <a:xfrm>
            <a:off x="467550" y="1406546"/>
            <a:ext cx="3934330" cy="203181"/>
          </a:xfrm>
          <a:prstGeom prst="rect">
            <a:avLst/>
          </a:prstGeom>
        </p:spPr>
      </p:pic>
      <p:pic>
        <p:nvPicPr>
          <p:cNvPr id="11" name="Picture 10">
            <a:extLst>
              <a:ext uri="{FF2B5EF4-FFF2-40B4-BE49-F238E27FC236}">
                <a16:creationId xmlns:a16="http://schemas.microsoft.com/office/drawing/2014/main" id="{01A97ADE-EA55-4383-43B8-5E69975A6F29}"/>
              </a:ext>
            </a:extLst>
          </p:cNvPr>
          <p:cNvPicPr>
            <a:picLocks noChangeAspect="1"/>
          </p:cNvPicPr>
          <p:nvPr/>
        </p:nvPicPr>
        <p:blipFill>
          <a:blip r:embed="rId3"/>
          <a:stretch>
            <a:fillRect/>
          </a:stretch>
        </p:blipFill>
        <p:spPr>
          <a:xfrm>
            <a:off x="531348" y="3226695"/>
            <a:ext cx="8520600" cy="264383"/>
          </a:xfrm>
          <a:prstGeom prst="rect">
            <a:avLst/>
          </a:prstGeom>
        </p:spPr>
      </p:pic>
      <p:pic>
        <p:nvPicPr>
          <p:cNvPr id="16" name="Picture 15">
            <a:extLst>
              <a:ext uri="{FF2B5EF4-FFF2-40B4-BE49-F238E27FC236}">
                <a16:creationId xmlns:a16="http://schemas.microsoft.com/office/drawing/2014/main" id="{5FA6272B-7CF8-A775-703F-A5DBF82E059B}"/>
              </a:ext>
            </a:extLst>
          </p:cNvPr>
          <p:cNvPicPr>
            <a:picLocks noChangeAspect="1"/>
          </p:cNvPicPr>
          <p:nvPr/>
        </p:nvPicPr>
        <p:blipFill>
          <a:blip r:embed="rId4"/>
          <a:stretch>
            <a:fillRect/>
          </a:stretch>
        </p:blipFill>
        <p:spPr>
          <a:xfrm>
            <a:off x="545475" y="2292899"/>
            <a:ext cx="5390990" cy="352133"/>
          </a:xfrm>
          <a:prstGeom prst="rect">
            <a:avLst/>
          </a:prstGeom>
        </p:spPr>
      </p:pic>
      <p:pic>
        <p:nvPicPr>
          <p:cNvPr id="18" name="Picture 17">
            <a:extLst>
              <a:ext uri="{FF2B5EF4-FFF2-40B4-BE49-F238E27FC236}">
                <a16:creationId xmlns:a16="http://schemas.microsoft.com/office/drawing/2014/main" id="{3CAD2235-41DA-94AA-A6C1-A09CAB4AEA28}"/>
              </a:ext>
            </a:extLst>
          </p:cNvPr>
          <p:cNvPicPr>
            <a:picLocks noChangeAspect="1"/>
          </p:cNvPicPr>
          <p:nvPr/>
        </p:nvPicPr>
        <p:blipFill>
          <a:blip r:embed="rId5"/>
          <a:stretch>
            <a:fillRect/>
          </a:stretch>
        </p:blipFill>
        <p:spPr>
          <a:xfrm>
            <a:off x="510082" y="3917106"/>
            <a:ext cx="4455324" cy="202515"/>
          </a:xfrm>
          <a:prstGeom prst="rect">
            <a:avLst/>
          </a:prstGeom>
        </p:spPr>
      </p:pic>
      <p:pic>
        <p:nvPicPr>
          <p:cNvPr id="6" name="Picture 5">
            <a:extLst>
              <a:ext uri="{FF2B5EF4-FFF2-40B4-BE49-F238E27FC236}">
                <a16:creationId xmlns:a16="http://schemas.microsoft.com/office/drawing/2014/main" id="{704C7901-B81E-BCE7-34F7-0879F2604301}"/>
              </a:ext>
            </a:extLst>
          </p:cNvPr>
          <p:cNvPicPr>
            <a:picLocks noChangeAspect="1"/>
          </p:cNvPicPr>
          <p:nvPr/>
        </p:nvPicPr>
        <p:blipFill>
          <a:blip r:embed="rId6"/>
          <a:stretch>
            <a:fillRect/>
          </a:stretch>
        </p:blipFill>
        <p:spPr>
          <a:xfrm>
            <a:off x="510082" y="4701369"/>
            <a:ext cx="7900273" cy="236725"/>
          </a:xfrm>
          <a:prstGeom prst="rect">
            <a:avLst/>
          </a:prstGeom>
        </p:spPr>
      </p:pic>
    </p:spTree>
    <p:extLst>
      <p:ext uri="{BB962C8B-B14F-4D97-AF65-F5344CB8AC3E}">
        <p14:creationId xmlns:p14="http://schemas.microsoft.com/office/powerpoint/2010/main" val="1325067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910E-9107-018C-0A2A-7CF18C03893A}"/>
              </a:ext>
            </a:extLst>
          </p:cNvPr>
          <p:cNvSpPr>
            <a:spLocks noGrp="1"/>
          </p:cNvSpPr>
          <p:nvPr>
            <p:ph type="title"/>
          </p:nvPr>
        </p:nvSpPr>
        <p:spPr>
          <a:xfrm>
            <a:off x="77887" y="10503"/>
            <a:ext cx="8520600" cy="572700"/>
          </a:xfrm>
        </p:spPr>
        <p:txBody>
          <a:bodyPr>
            <a:normAutofit/>
          </a:bodyPr>
          <a:lstStyle/>
          <a:p>
            <a:pPr algn="ctr"/>
            <a:r>
              <a:rPr lang="en-US" sz="2200" dirty="0">
                <a:solidFill>
                  <a:schemeClr val="bg1"/>
                </a:solidFill>
              </a:rPr>
              <a:t>EDA</a:t>
            </a:r>
            <a:endParaRPr lang="en-ID" sz="2200" dirty="0">
              <a:solidFill>
                <a:schemeClr val="bg1"/>
              </a:solidFill>
            </a:endParaRPr>
          </a:p>
        </p:txBody>
      </p:sp>
      <p:sp>
        <p:nvSpPr>
          <p:cNvPr id="3" name="Text Placeholder 2">
            <a:extLst>
              <a:ext uri="{FF2B5EF4-FFF2-40B4-BE49-F238E27FC236}">
                <a16:creationId xmlns:a16="http://schemas.microsoft.com/office/drawing/2014/main" id="{258658F5-2AA5-EA4D-3238-41C949A73240}"/>
              </a:ext>
            </a:extLst>
          </p:cNvPr>
          <p:cNvSpPr>
            <a:spLocks noGrp="1"/>
          </p:cNvSpPr>
          <p:nvPr>
            <p:ph type="body" idx="1"/>
          </p:nvPr>
        </p:nvSpPr>
        <p:spPr>
          <a:xfrm>
            <a:off x="77887" y="792160"/>
            <a:ext cx="3999900" cy="1982937"/>
          </a:xfrm>
        </p:spPr>
        <p:txBody>
          <a:bodyPr>
            <a:normAutofit lnSpcReduction="10000"/>
          </a:bodyPr>
          <a:lstStyle/>
          <a:p>
            <a:pPr marL="139700" indent="0">
              <a:buNone/>
            </a:pPr>
            <a:endParaRPr lang="en-US" dirty="0"/>
          </a:p>
          <a:p>
            <a:endParaRPr lang="en-US" dirty="0"/>
          </a:p>
          <a:p>
            <a:endParaRPr lang="en-US" dirty="0"/>
          </a:p>
          <a:p>
            <a:endParaRPr lang="en-US" dirty="0"/>
          </a:p>
          <a:p>
            <a:endParaRPr lang="en-US" dirty="0"/>
          </a:p>
          <a:p>
            <a:pPr marL="139700" indent="0">
              <a:buNone/>
            </a:pPr>
            <a:endParaRPr lang="en-US" sz="1200" dirty="0"/>
          </a:p>
          <a:p>
            <a:pPr marL="139700" indent="0">
              <a:buNone/>
            </a:pPr>
            <a:r>
              <a:rPr lang="en-US" sz="1100" dirty="0"/>
              <a:t>- </a:t>
            </a:r>
            <a:r>
              <a:rPr lang="en-US" sz="1100" dirty="0" err="1"/>
              <a:t>Dapat</a:t>
            </a:r>
            <a:r>
              <a:rPr lang="en-US" sz="1100" dirty="0"/>
              <a:t> </a:t>
            </a:r>
            <a:r>
              <a:rPr lang="en-US" sz="1100" dirty="0" err="1"/>
              <a:t>dilihat</a:t>
            </a:r>
            <a:r>
              <a:rPr lang="en-US" sz="1100" dirty="0"/>
              <a:t> </a:t>
            </a:r>
            <a:r>
              <a:rPr lang="en-US" sz="1100" dirty="0" err="1"/>
              <a:t>bahwa</a:t>
            </a:r>
            <a:r>
              <a:rPr lang="en-US" sz="1100" dirty="0"/>
              <a:t> </a:t>
            </a:r>
            <a:r>
              <a:rPr lang="en-US" sz="1100" dirty="0" err="1"/>
              <a:t>tidak</a:t>
            </a:r>
            <a:r>
              <a:rPr lang="en-US" sz="1100" dirty="0"/>
              <a:t> </a:t>
            </a:r>
            <a:r>
              <a:rPr lang="en-US" sz="1100" dirty="0" err="1"/>
              <a:t>ada</a:t>
            </a:r>
            <a:r>
              <a:rPr lang="en-US" sz="1100" dirty="0"/>
              <a:t> </a:t>
            </a:r>
            <a:r>
              <a:rPr lang="en-US" sz="1100" dirty="0" err="1"/>
              <a:t>korelasi</a:t>
            </a:r>
            <a:r>
              <a:rPr lang="en-US" sz="1100" dirty="0"/>
              <a:t> </a:t>
            </a:r>
            <a:r>
              <a:rPr lang="en-US" sz="1100" dirty="0" err="1"/>
              <a:t>antara</a:t>
            </a:r>
            <a:r>
              <a:rPr lang="en-US" sz="1100" dirty="0"/>
              <a:t> </a:t>
            </a:r>
            <a:r>
              <a:rPr lang="en-US" sz="1100" dirty="0" err="1"/>
              <a:t>pertambahan</a:t>
            </a:r>
            <a:r>
              <a:rPr lang="en-US" sz="1100" dirty="0"/>
              <a:t> </a:t>
            </a:r>
            <a:r>
              <a:rPr lang="en-US" sz="1100" dirty="0" err="1"/>
              <a:t>umur</a:t>
            </a:r>
            <a:r>
              <a:rPr lang="en-US" sz="1100" dirty="0"/>
              <a:t> </a:t>
            </a:r>
            <a:r>
              <a:rPr lang="en-US" sz="1100" dirty="0" err="1"/>
              <a:t>dengan</a:t>
            </a:r>
            <a:r>
              <a:rPr lang="en-US" sz="1100" dirty="0"/>
              <a:t> </a:t>
            </a:r>
            <a:r>
              <a:rPr lang="en-US" sz="1100" dirty="0" err="1"/>
              <a:t>kenaikan</a:t>
            </a:r>
            <a:r>
              <a:rPr lang="en-US" sz="1100" dirty="0"/>
              <a:t> conversion rate.</a:t>
            </a:r>
            <a:endParaRPr lang="en-ID" sz="1100" dirty="0"/>
          </a:p>
        </p:txBody>
      </p:sp>
      <p:sp>
        <p:nvSpPr>
          <p:cNvPr id="6" name="Text Placeholder 5">
            <a:extLst>
              <a:ext uri="{FF2B5EF4-FFF2-40B4-BE49-F238E27FC236}">
                <a16:creationId xmlns:a16="http://schemas.microsoft.com/office/drawing/2014/main" id="{267CF0A6-F34D-DCD5-3661-0CC3A9033B59}"/>
              </a:ext>
            </a:extLst>
          </p:cNvPr>
          <p:cNvSpPr>
            <a:spLocks noGrp="1"/>
          </p:cNvSpPr>
          <p:nvPr>
            <p:ph type="body" idx="2"/>
          </p:nvPr>
        </p:nvSpPr>
        <p:spPr>
          <a:xfrm>
            <a:off x="4388286" y="624111"/>
            <a:ext cx="3999900" cy="3416400"/>
          </a:xfrm>
        </p:spPr>
        <p:txBody>
          <a:bodyPr/>
          <a:lstStyle/>
          <a:p>
            <a:pPr marL="139700" indent="0">
              <a:buNone/>
            </a:pPr>
            <a:endParaRPr lang="en-US" dirty="0"/>
          </a:p>
          <a:p>
            <a:endParaRPr lang="en-US" dirty="0"/>
          </a:p>
          <a:p>
            <a:endParaRPr lang="en-US" dirty="0"/>
          </a:p>
          <a:p>
            <a:endParaRPr lang="en-US" dirty="0"/>
          </a:p>
          <a:p>
            <a:pPr marL="139700" indent="0">
              <a:buNone/>
            </a:pPr>
            <a:endParaRPr lang="en-US" dirty="0"/>
          </a:p>
          <a:p>
            <a:pPr marL="139700" indent="0">
              <a:buNone/>
            </a:pPr>
            <a:endParaRPr lang="en-US" sz="1200" dirty="0"/>
          </a:p>
          <a:p>
            <a:pPr marL="139700" indent="0">
              <a:buNone/>
            </a:pPr>
            <a:r>
              <a:rPr lang="en-US" sz="1100" dirty="0"/>
              <a:t>- Conversion rate </a:t>
            </a:r>
            <a:r>
              <a:rPr lang="en-US" sz="1100" dirty="0" err="1"/>
              <a:t>semakin</a:t>
            </a:r>
            <a:r>
              <a:rPr lang="en-US" sz="1100" dirty="0"/>
              <a:t> </a:t>
            </a:r>
            <a:r>
              <a:rPr lang="en-US" sz="1100" dirty="0" err="1"/>
              <a:t>tinggi</a:t>
            </a:r>
            <a:r>
              <a:rPr lang="en-US" sz="1100" dirty="0"/>
              <a:t> </a:t>
            </a:r>
            <a:r>
              <a:rPr lang="en-US" sz="1100" dirty="0" err="1"/>
              <a:t>seiring</a:t>
            </a:r>
            <a:r>
              <a:rPr lang="en-US" sz="1100" dirty="0"/>
              <a:t> </a:t>
            </a:r>
            <a:r>
              <a:rPr lang="en-US" sz="1100" dirty="0" err="1"/>
              <a:t>dengan</a:t>
            </a:r>
            <a:r>
              <a:rPr lang="en-US" sz="1100" dirty="0"/>
              <a:t> </a:t>
            </a:r>
            <a:r>
              <a:rPr lang="en-US" sz="1100" dirty="0" err="1"/>
              <a:t>banyaknya</a:t>
            </a:r>
            <a:r>
              <a:rPr lang="en-US" sz="1100" dirty="0"/>
              <a:t> </a:t>
            </a:r>
            <a:r>
              <a:rPr lang="en-US" sz="1100" dirty="0" err="1"/>
              <a:t>jumlah</a:t>
            </a:r>
            <a:r>
              <a:rPr lang="en-US" sz="1100" dirty="0"/>
              <a:t> campaign yang </a:t>
            </a:r>
            <a:r>
              <a:rPr lang="en-US" sz="1100" dirty="0" err="1"/>
              <a:t>diterima</a:t>
            </a:r>
            <a:r>
              <a:rPr lang="en-US" sz="1100" dirty="0"/>
              <a:t> </a:t>
            </a:r>
            <a:r>
              <a:rPr lang="en-US" sz="1100" dirty="0" err="1"/>
              <a:t>sebelumnya</a:t>
            </a:r>
            <a:r>
              <a:rPr lang="en-US" sz="1100" dirty="0"/>
              <a:t>.</a:t>
            </a:r>
          </a:p>
          <a:p>
            <a:endParaRPr lang="en-ID" dirty="0"/>
          </a:p>
        </p:txBody>
      </p:sp>
      <p:pic>
        <p:nvPicPr>
          <p:cNvPr id="8" name="Picture 7">
            <a:extLst>
              <a:ext uri="{FF2B5EF4-FFF2-40B4-BE49-F238E27FC236}">
                <a16:creationId xmlns:a16="http://schemas.microsoft.com/office/drawing/2014/main" id="{05DE34EC-5ED6-0F6A-CF56-1392C178FE6F}"/>
              </a:ext>
            </a:extLst>
          </p:cNvPr>
          <p:cNvPicPr>
            <a:picLocks noChangeAspect="1"/>
          </p:cNvPicPr>
          <p:nvPr/>
        </p:nvPicPr>
        <p:blipFill>
          <a:blip r:embed="rId2"/>
          <a:stretch>
            <a:fillRect/>
          </a:stretch>
        </p:blipFill>
        <p:spPr>
          <a:xfrm>
            <a:off x="435797" y="672049"/>
            <a:ext cx="2516548" cy="1446885"/>
          </a:xfrm>
          <a:prstGeom prst="rect">
            <a:avLst/>
          </a:prstGeom>
        </p:spPr>
      </p:pic>
      <p:pic>
        <p:nvPicPr>
          <p:cNvPr id="5" name="Picture 4">
            <a:extLst>
              <a:ext uri="{FF2B5EF4-FFF2-40B4-BE49-F238E27FC236}">
                <a16:creationId xmlns:a16="http://schemas.microsoft.com/office/drawing/2014/main" id="{E24A9F2F-E262-8E35-360B-1288589F6CF9}"/>
              </a:ext>
            </a:extLst>
          </p:cNvPr>
          <p:cNvPicPr>
            <a:picLocks noChangeAspect="1"/>
          </p:cNvPicPr>
          <p:nvPr/>
        </p:nvPicPr>
        <p:blipFill>
          <a:blip r:embed="rId3"/>
          <a:stretch>
            <a:fillRect/>
          </a:stretch>
        </p:blipFill>
        <p:spPr>
          <a:xfrm>
            <a:off x="4730421" y="672047"/>
            <a:ext cx="2413164" cy="1446887"/>
          </a:xfrm>
          <a:prstGeom prst="rect">
            <a:avLst/>
          </a:prstGeom>
        </p:spPr>
      </p:pic>
      <p:pic>
        <p:nvPicPr>
          <p:cNvPr id="4" name="Picture 3">
            <a:extLst>
              <a:ext uri="{FF2B5EF4-FFF2-40B4-BE49-F238E27FC236}">
                <a16:creationId xmlns:a16="http://schemas.microsoft.com/office/drawing/2014/main" id="{887F26DC-B59F-EFA7-8069-96BB35D9D79B}"/>
              </a:ext>
            </a:extLst>
          </p:cNvPr>
          <p:cNvPicPr>
            <a:picLocks noChangeAspect="1"/>
          </p:cNvPicPr>
          <p:nvPr/>
        </p:nvPicPr>
        <p:blipFill>
          <a:blip r:embed="rId4"/>
          <a:stretch>
            <a:fillRect/>
          </a:stretch>
        </p:blipFill>
        <p:spPr>
          <a:xfrm>
            <a:off x="435797" y="3041557"/>
            <a:ext cx="2516548" cy="1504268"/>
          </a:xfrm>
          <a:prstGeom prst="rect">
            <a:avLst/>
          </a:prstGeom>
        </p:spPr>
      </p:pic>
      <p:pic>
        <p:nvPicPr>
          <p:cNvPr id="7" name="Picture 6">
            <a:extLst>
              <a:ext uri="{FF2B5EF4-FFF2-40B4-BE49-F238E27FC236}">
                <a16:creationId xmlns:a16="http://schemas.microsoft.com/office/drawing/2014/main" id="{A6BAE1CA-9622-0069-0120-C72C36F389E2}"/>
              </a:ext>
            </a:extLst>
          </p:cNvPr>
          <p:cNvPicPr>
            <a:picLocks noChangeAspect="1"/>
          </p:cNvPicPr>
          <p:nvPr/>
        </p:nvPicPr>
        <p:blipFill>
          <a:blip r:embed="rId5"/>
          <a:stretch>
            <a:fillRect/>
          </a:stretch>
        </p:blipFill>
        <p:spPr>
          <a:xfrm>
            <a:off x="4730421" y="3036836"/>
            <a:ext cx="2413164" cy="1504268"/>
          </a:xfrm>
          <a:prstGeom prst="rect">
            <a:avLst/>
          </a:prstGeom>
        </p:spPr>
      </p:pic>
      <p:sp>
        <p:nvSpPr>
          <p:cNvPr id="10" name="TextBox 9">
            <a:extLst>
              <a:ext uri="{FF2B5EF4-FFF2-40B4-BE49-F238E27FC236}">
                <a16:creationId xmlns:a16="http://schemas.microsoft.com/office/drawing/2014/main" id="{5805FBA2-86D5-C6FF-860D-78828536A281}"/>
              </a:ext>
            </a:extLst>
          </p:cNvPr>
          <p:cNvSpPr txBox="1"/>
          <p:nvPr/>
        </p:nvSpPr>
        <p:spPr>
          <a:xfrm>
            <a:off x="0" y="4592515"/>
            <a:ext cx="4572000" cy="430887"/>
          </a:xfrm>
          <a:prstGeom prst="rect">
            <a:avLst/>
          </a:prstGeom>
          <a:noFill/>
        </p:spPr>
        <p:txBody>
          <a:bodyPr wrap="square">
            <a:spAutoFit/>
          </a:bodyPr>
          <a:lstStyle/>
          <a:p>
            <a:pPr marL="139700" indent="0">
              <a:buNone/>
            </a:pPr>
            <a:r>
              <a:rPr lang="en-US" sz="1100" dirty="0"/>
              <a:t>- </a:t>
            </a:r>
            <a:r>
              <a:rPr lang="en-US" sz="1100" dirty="0" err="1"/>
              <a:t>Jumlah</a:t>
            </a:r>
            <a:r>
              <a:rPr lang="en-US" sz="1100" dirty="0"/>
              <a:t> </a:t>
            </a:r>
            <a:r>
              <a:rPr lang="en-US" sz="1100" dirty="0" err="1"/>
              <a:t>anak</a:t>
            </a:r>
            <a:r>
              <a:rPr lang="en-US" sz="1100" dirty="0"/>
              <a:t> yang </a:t>
            </a:r>
            <a:r>
              <a:rPr lang="en-US" sz="1100" dirty="0" err="1"/>
              <a:t>sedikit</a:t>
            </a:r>
            <a:r>
              <a:rPr lang="en-US" sz="1100" dirty="0"/>
              <a:t> </a:t>
            </a:r>
            <a:r>
              <a:rPr lang="en-US" sz="1100" dirty="0" err="1"/>
              <a:t>menunjukkan</a:t>
            </a:r>
            <a:r>
              <a:rPr lang="en-US" sz="1100" dirty="0"/>
              <a:t> </a:t>
            </a:r>
            <a:r>
              <a:rPr lang="en-US" sz="1100" dirty="0" err="1"/>
              <a:t>adanya</a:t>
            </a:r>
            <a:r>
              <a:rPr lang="en-US" sz="1100" dirty="0"/>
              <a:t> conversion rate yang </a:t>
            </a:r>
            <a:r>
              <a:rPr lang="en-US" sz="1100" dirty="0" err="1"/>
              <a:t>lebih</a:t>
            </a:r>
            <a:r>
              <a:rPr lang="en-US" sz="1100" dirty="0"/>
              <a:t> </a:t>
            </a:r>
            <a:r>
              <a:rPr lang="en-US" sz="1100" dirty="0" err="1"/>
              <a:t>besar</a:t>
            </a:r>
            <a:endParaRPr lang="en-ID" sz="1100" dirty="0"/>
          </a:p>
        </p:txBody>
      </p:sp>
      <p:sp>
        <p:nvSpPr>
          <p:cNvPr id="14" name="TextBox 13">
            <a:extLst>
              <a:ext uri="{FF2B5EF4-FFF2-40B4-BE49-F238E27FC236}">
                <a16:creationId xmlns:a16="http://schemas.microsoft.com/office/drawing/2014/main" id="{2777A492-A673-804D-470B-2CDC2C295BBE}"/>
              </a:ext>
            </a:extLst>
          </p:cNvPr>
          <p:cNvSpPr txBox="1"/>
          <p:nvPr/>
        </p:nvSpPr>
        <p:spPr>
          <a:xfrm>
            <a:off x="4407247" y="4373054"/>
            <a:ext cx="4572000" cy="646331"/>
          </a:xfrm>
          <a:prstGeom prst="rect">
            <a:avLst/>
          </a:prstGeom>
          <a:noFill/>
        </p:spPr>
        <p:txBody>
          <a:bodyPr wrap="square">
            <a:spAutoFit/>
          </a:bodyPr>
          <a:lstStyle/>
          <a:p>
            <a:endParaRPr lang="en-US" dirty="0"/>
          </a:p>
          <a:p>
            <a:pPr marL="139700" indent="0">
              <a:buNone/>
            </a:pPr>
            <a:r>
              <a:rPr lang="en-US" sz="1050" dirty="0"/>
              <a:t>- </a:t>
            </a:r>
            <a:r>
              <a:rPr lang="en-US" sz="1050" dirty="0" err="1"/>
              <a:t>Tidak</a:t>
            </a:r>
            <a:r>
              <a:rPr lang="en-US" sz="1050" dirty="0"/>
              <a:t> </a:t>
            </a:r>
            <a:r>
              <a:rPr lang="en-US" sz="1050" dirty="0" err="1"/>
              <a:t>terdapat</a:t>
            </a:r>
            <a:r>
              <a:rPr lang="en-US" sz="1050" dirty="0"/>
              <a:t> </a:t>
            </a:r>
            <a:r>
              <a:rPr lang="en-US" sz="1050" dirty="0" err="1"/>
              <a:t>korelasi</a:t>
            </a:r>
            <a:r>
              <a:rPr lang="en-US" sz="1050" dirty="0"/>
              <a:t> </a:t>
            </a:r>
            <a:r>
              <a:rPr lang="en-US" sz="1050" dirty="0" err="1"/>
              <a:t>diantara</a:t>
            </a:r>
            <a:r>
              <a:rPr lang="en-US" sz="1050" dirty="0"/>
              <a:t> total </a:t>
            </a:r>
            <a:r>
              <a:rPr lang="en-US" sz="1050" dirty="0" err="1"/>
              <a:t>pembelian</a:t>
            </a:r>
            <a:r>
              <a:rPr lang="en-US" sz="1050" dirty="0"/>
              <a:t> </a:t>
            </a:r>
            <a:r>
              <a:rPr lang="en-US" sz="1050" dirty="0" err="1"/>
              <a:t>dengan</a:t>
            </a:r>
            <a:r>
              <a:rPr lang="en-US" sz="1050" dirty="0"/>
              <a:t> conversion rate</a:t>
            </a:r>
            <a:endParaRPr lang="en-ID" sz="1050" dirty="0"/>
          </a:p>
        </p:txBody>
      </p:sp>
      <p:sp>
        <p:nvSpPr>
          <p:cNvPr id="16" name="TextBox 15">
            <a:extLst>
              <a:ext uri="{FF2B5EF4-FFF2-40B4-BE49-F238E27FC236}">
                <a16:creationId xmlns:a16="http://schemas.microsoft.com/office/drawing/2014/main" id="{465B304D-A595-BBB4-6AC6-044D2F4B9E25}"/>
              </a:ext>
            </a:extLst>
          </p:cNvPr>
          <p:cNvSpPr txBox="1"/>
          <p:nvPr/>
        </p:nvSpPr>
        <p:spPr>
          <a:xfrm>
            <a:off x="3062054" y="3534262"/>
            <a:ext cx="1125442" cy="276999"/>
          </a:xfrm>
          <a:prstGeom prst="rect">
            <a:avLst/>
          </a:prstGeom>
          <a:solidFill>
            <a:schemeClr val="accent1">
              <a:lumMod val="40000"/>
              <a:lumOff val="60000"/>
            </a:schemeClr>
          </a:solidFill>
        </p:spPr>
        <p:txBody>
          <a:bodyPr wrap="square">
            <a:spAutoFit/>
          </a:bodyPr>
          <a:lstStyle/>
          <a:p>
            <a:pPr algn="ctr"/>
            <a:r>
              <a:rPr lang="en-US" sz="1200" dirty="0" err="1"/>
              <a:t>Jumlah</a:t>
            </a:r>
            <a:r>
              <a:rPr lang="en-US" sz="1200" dirty="0"/>
              <a:t> Anak</a:t>
            </a:r>
          </a:p>
        </p:txBody>
      </p:sp>
      <p:sp>
        <p:nvSpPr>
          <p:cNvPr id="18" name="TextBox 17">
            <a:extLst>
              <a:ext uri="{FF2B5EF4-FFF2-40B4-BE49-F238E27FC236}">
                <a16:creationId xmlns:a16="http://schemas.microsoft.com/office/drawing/2014/main" id="{16E99E9D-A2CC-1AD7-B0AA-B8566359912E}"/>
              </a:ext>
            </a:extLst>
          </p:cNvPr>
          <p:cNvSpPr txBox="1"/>
          <p:nvPr/>
        </p:nvSpPr>
        <p:spPr>
          <a:xfrm>
            <a:off x="7506686" y="1086222"/>
            <a:ext cx="1201518" cy="461665"/>
          </a:xfrm>
          <a:prstGeom prst="rect">
            <a:avLst/>
          </a:prstGeom>
          <a:solidFill>
            <a:schemeClr val="accent1">
              <a:lumMod val="40000"/>
              <a:lumOff val="60000"/>
            </a:schemeClr>
          </a:solidFill>
        </p:spPr>
        <p:txBody>
          <a:bodyPr wrap="square">
            <a:spAutoFit/>
          </a:bodyPr>
          <a:lstStyle/>
          <a:p>
            <a:pPr algn="ctr"/>
            <a:r>
              <a:rPr lang="en-US" sz="1200" dirty="0"/>
              <a:t>Total Accepted Campaign</a:t>
            </a:r>
          </a:p>
        </p:txBody>
      </p:sp>
      <p:sp>
        <p:nvSpPr>
          <p:cNvPr id="20" name="TextBox 19">
            <a:extLst>
              <a:ext uri="{FF2B5EF4-FFF2-40B4-BE49-F238E27FC236}">
                <a16:creationId xmlns:a16="http://schemas.microsoft.com/office/drawing/2014/main" id="{47EE0256-838F-D812-F145-618ED3089B34}"/>
              </a:ext>
            </a:extLst>
          </p:cNvPr>
          <p:cNvSpPr txBox="1"/>
          <p:nvPr/>
        </p:nvSpPr>
        <p:spPr>
          <a:xfrm>
            <a:off x="7474421" y="3511971"/>
            <a:ext cx="1330428" cy="276999"/>
          </a:xfrm>
          <a:prstGeom prst="rect">
            <a:avLst/>
          </a:prstGeom>
          <a:solidFill>
            <a:schemeClr val="accent1">
              <a:lumMod val="40000"/>
              <a:lumOff val="60000"/>
            </a:schemeClr>
          </a:solidFill>
        </p:spPr>
        <p:txBody>
          <a:bodyPr wrap="square">
            <a:spAutoFit/>
          </a:bodyPr>
          <a:lstStyle/>
          <a:p>
            <a:pPr algn="ctr"/>
            <a:r>
              <a:rPr lang="en-US" sz="1200" dirty="0"/>
              <a:t>Total </a:t>
            </a:r>
            <a:r>
              <a:rPr lang="en-US" sz="1200" dirty="0" err="1"/>
              <a:t>Pembelian</a:t>
            </a:r>
            <a:endParaRPr lang="en-US" sz="1200" dirty="0"/>
          </a:p>
        </p:txBody>
      </p:sp>
      <p:sp>
        <p:nvSpPr>
          <p:cNvPr id="22" name="TextBox 21">
            <a:extLst>
              <a:ext uri="{FF2B5EF4-FFF2-40B4-BE49-F238E27FC236}">
                <a16:creationId xmlns:a16="http://schemas.microsoft.com/office/drawing/2014/main" id="{F935B41E-D93E-0AC0-2152-9635388CE1A6}"/>
              </a:ext>
            </a:extLst>
          </p:cNvPr>
          <p:cNvSpPr txBox="1"/>
          <p:nvPr/>
        </p:nvSpPr>
        <p:spPr>
          <a:xfrm>
            <a:off x="3140262" y="1135207"/>
            <a:ext cx="559868" cy="276999"/>
          </a:xfrm>
          <a:prstGeom prst="rect">
            <a:avLst/>
          </a:prstGeom>
          <a:solidFill>
            <a:schemeClr val="accent1">
              <a:lumMod val="40000"/>
              <a:lumOff val="60000"/>
            </a:schemeClr>
          </a:solidFill>
        </p:spPr>
        <p:txBody>
          <a:bodyPr wrap="square">
            <a:spAutoFit/>
          </a:bodyPr>
          <a:lstStyle/>
          <a:p>
            <a:pPr algn="ctr"/>
            <a:r>
              <a:rPr lang="en-US" sz="1200" dirty="0" err="1"/>
              <a:t>Umur</a:t>
            </a:r>
            <a:endParaRPr lang="en-US" sz="1200" dirty="0"/>
          </a:p>
        </p:txBody>
      </p:sp>
    </p:spTree>
    <p:extLst>
      <p:ext uri="{BB962C8B-B14F-4D97-AF65-F5344CB8AC3E}">
        <p14:creationId xmlns:p14="http://schemas.microsoft.com/office/powerpoint/2010/main" val="2299697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910E-9107-018C-0A2A-7CF18C03893A}"/>
              </a:ext>
            </a:extLst>
          </p:cNvPr>
          <p:cNvSpPr>
            <a:spLocks noGrp="1"/>
          </p:cNvSpPr>
          <p:nvPr>
            <p:ph type="title"/>
          </p:nvPr>
        </p:nvSpPr>
        <p:spPr>
          <a:xfrm>
            <a:off x="63383" y="21265"/>
            <a:ext cx="8520600" cy="572700"/>
          </a:xfrm>
        </p:spPr>
        <p:txBody>
          <a:bodyPr>
            <a:normAutofit/>
          </a:bodyPr>
          <a:lstStyle/>
          <a:p>
            <a:pPr algn="ctr"/>
            <a:r>
              <a:rPr lang="en-US" sz="2200" dirty="0">
                <a:solidFill>
                  <a:schemeClr val="bg1"/>
                </a:solidFill>
              </a:rPr>
              <a:t>EDA</a:t>
            </a:r>
            <a:endParaRPr lang="en-ID" sz="2200" dirty="0">
              <a:solidFill>
                <a:schemeClr val="bg1"/>
              </a:solidFill>
            </a:endParaRPr>
          </a:p>
        </p:txBody>
      </p:sp>
      <p:pic>
        <p:nvPicPr>
          <p:cNvPr id="7" name="Picture 6">
            <a:extLst>
              <a:ext uri="{FF2B5EF4-FFF2-40B4-BE49-F238E27FC236}">
                <a16:creationId xmlns:a16="http://schemas.microsoft.com/office/drawing/2014/main" id="{447F79AC-8D14-24C6-21F6-879B20CCC8F8}"/>
              </a:ext>
            </a:extLst>
          </p:cNvPr>
          <p:cNvPicPr>
            <a:picLocks noChangeAspect="1"/>
          </p:cNvPicPr>
          <p:nvPr/>
        </p:nvPicPr>
        <p:blipFill>
          <a:blip r:embed="rId2"/>
          <a:stretch>
            <a:fillRect/>
          </a:stretch>
        </p:blipFill>
        <p:spPr>
          <a:xfrm>
            <a:off x="216007" y="602481"/>
            <a:ext cx="2814036" cy="1651458"/>
          </a:xfrm>
          <a:prstGeom prst="rect">
            <a:avLst/>
          </a:prstGeom>
        </p:spPr>
      </p:pic>
      <p:pic>
        <p:nvPicPr>
          <p:cNvPr id="10" name="Picture 9">
            <a:extLst>
              <a:ext uri="{FF2B5EF4-FFF2-40B4-BE49-F238E27FC236}">
                <a16:creationId xmlns:a16="http://schemas.microsoft.com/office/drawing/2014/main" id="{7DE4B98D-C379-DF84-B40D-38DEC9A15B2A}"/>
              </a:ext>
            </a:extLst>
          </p:cNvPr>
          <p:cNvPicPr>
            <a:picLocks noChangeAspect="1"/>
          </p:cNvPicPr>
          <p:nvPr/>
        </p:nvPicPr>
        <p:blipFill>
          <a:blip r:embed="rId3"/>
          <a:stretch>
            <a:fillRect/>
          </a:stretch>
        </p:blipFill>
        <p:spPr>
          <a:xfrm>
            <a:off x="4820318" y="588587"/>
            <a:ext cx="2803473" cy="1652881"/>
          </a:xfrm>
          <a:prstGeom prst="rect">
            <a:avLst/>
          </a:prstGeom>
        </p:spPr>
      </p:pic>
      <p:sp>
        <p:nvSpPr>
          <p:cNvPr id="5" name="TextBox 4">
            <a:extLst>
              <a:ext uri="{FF2B5EF4-FFF2-40B4-BE49-F238E27FC236}">
                <a16:creationId xmlns:a16="http://schemas.microsoft.com/office/drawing/2014/main" id="{247C09BA-4FC5-AA4D-ADF1-6874C93F03C2}"/>
              </a:ext>
            </a:extLst>
          </p:cNvPr>
          <p:cNvSpPr txBox="1"/>
          <p:nvPr/>
        </p:nvSpPr>
        <p:spPr>
          <a:xfrm>
            <a:off x="0" y="2348635"/>
            <a:ext cx="4572000" cy="430887"/>
          </a:xfrm>
          <a:prstGeom prst="rect">
            <a:avLst/>
          </a:prstGeom>
          <a:noFill/>
        </p:spPr>
        <p:txBody>
          <a:bodyPr wrap="square">
            <a:spAutoFit/>
          </a:bodyPr>
          <a:lstStyle/>
          <a:p>
            <a:pPr marL="139700" indent="0">
              <a:buNone/>
            </a:pPr>
            <a:r>
              <a:rPr lang="en-US" sz="1100" dirty="0"/>
              <a:t>- </a:t>
            </a:r>
            <a:r>
              <a:rPr lang="en-US" sz="1100" dirty="0" err="1"/>
              <a:t>Tidak</a:t>
            </a:r>
            <a:r>
              <a:rPr lang="en-US" sz="1100" dirty="0"/>
              <a:t> </a:t>
            </a:r>
            <a:r>
              <a:rPr lang="en-US" sz="1100" dirty="0" err="1"/>
              <a:t>terdapat</a:t>
            </a:r>
            <a:r>
              <a:rPr lang="en-US" sz="1100" dirty="0"/>
              <a:t> </a:t>
            </a:r>
            <a:r>
              <a:rPr lang="en-US" sz="1100" dirty="0" err="1"/>
              <a:t>korelasi</a:t>
            </a:r>
            <a:r>
              <a:rPr lang="en-US" sz="1100" dirty="0"/>
              <a:t> </a:t>
            </a:r>
            <a:r>
              <a:rPr lang="en-US" sz="1100" dirty="0" err="1"/>
              <a:t>antara</a:t>
            </a:r>
            <a:r>
              <a:rPr lang="en-US" sz="1100" dirty="0"/>
              <a:t> </a:t>
            </a:r>
            <a:r>
              <a:rPr lang="en-US" sz="1100" dirty="0" err="1"/>
              <a:t>kenaikan</a:t>
            </a:r>
            <a:r>
              <a:rPr lang="en-US" sz="1100" dirty="0"/>
              <a:t> conversion rate </a:t>
            </a:r>
            <a:r>
              <a:rPr lang="en-US" sz="1100" dirty="0" err="1"/>
              <a:t>dengan</a:t>
            </a:r>
            <a:r>
              <a:rPr lang="en-US" sz="1100" dirty="0"/>
              <a:t> </a:t>
            </a:r>
            <a:r>
              <a:rPr lang="en-US" sz="1100" dirty="0" err="1"/>
              <a:t>kenaikan</a:t>
            </a:r>
            <a:r>
              <a:rPr lang="en-US" sz="1100" dirty="0"/>
              <a:t> </a:t>
            </a:r>
            <a:r>
              <a:rPr lang="en-US" sz="1100" dirty="0" err="1"/>
              <a:t>jumlah</a:t>
            </a:r>
            <a:r>
              <a:rPr lang="en-US" sz="1100" dirty="0"/>
              <a:t> </a:t>
            </a:r>
            <a:r>
              <a:rPr lang="en-US" sz="1100" dirty="0" err="1"/>
              <a:t>transaksi</a:t>
            </a:r>
            <a:endParaRPr lang="en-US" sz="1100" dirty="0"/>
          </a:p>
        </p:txBody>
      </p:sp>
      <p:sp>
        <p:nvSpPr>
          <p:cNvPr id="9" name="TextBox 8">
            <a:extLst>
              <a:ext uri="{FF2B5EF4-FFF2-40B4-BE49-F238E27FC236}">
                <a16:creationId xmlns:a16="http://schemas.microsoft.com/office/drawing/2014/main" id="{54A79BD9-B653-3C66-EA44-8118F7594B40}"/>
              </a:ext>
            </a:extLst>
          </p:cNvPr>
          <p:cNvSpPr txBox="1"/>
          <p:nvPr/>
        </p:nvSpPr>
        <p:spPr>
          <a:xfrm>
            <a:off x="3068617" y="1344101"/>
            <a:ext cx="1255066" cy="276999"/>
          </a:xfrm>
          <a:prstGeom prst="rect">
            <a:avLst/>
          </a:prstGeom>
          <a:solidFill>
            <a:schemeClr val="accent1">
              <a:lumMod val="40000"/>
              <a:lumOff val="60000"/>
            </a:schemeClr>
          </a:solidFill>
        </p:spPr>
        <p:txBody>
          <a:bodyPr wrap="square">
            <a:spAutoFit/>
          </a:bodyPr>
          <a:lstStyle/>
          <a:p>
            <a:pPr algn="ctr"/>
            <a:r>
              <a:rPr lang="en-US" sz="1200" dirty="0"/>
              <a:t>Total </a:t>
            </a:r>
            <a:r>
              <a:rPr lang="en-US" sz="1200" dirty="0" err="1"/>
              <a:t>Transaksi</a:t>
            </a:r>
            <a:endParaRPr lang="en-US" sz="1200" dirty="0"/>
          </a:p>
        </p:txBody>
      </p:sp>
      <p:sp>
        <p:nvSpPr>
          <p:cNvPr id="14" name="TextBox 13">
            <a:extLst>
              <a:ext uri="{FF2B5EF4-FFF2-40B4-BE49-F238E27FC236}">
                <a16:creationId xmlns:a16="http://schemas.microsoft.com/office/drawing/2014/main" id="{FA8E0AA3-88BD-5EAA-A9C1-F339AE0F05AC}"/>
              </a:ext>
            </a:extLst>
          </p:cNvPr>
          <p:cNvSpPr txBox="1"/>
          <p:nvPr/>
        </p:nvSpPr>
        <p:spPr>
          <a:xfrm>
            <a:off x="7786978" y="1117644"/>
            <a:ext cx="1141016" cy="646331"/>
          </a:xfrm>
          <a:prstGeom prst="rect">
            <a:avLst/>
          </a:prstGeom>
          <a:solidFill>
            <a:schemeClr val="accent1">
              <a:lumMod val="40000"/>
              <a:lumOff val="60000"/>
            </a:schemeClr>
          </a:solidFill>
        </p:spPr>
        <p:txBody>
          <a:bodyPr wrap="square">
            <a:spAutoFit/>
          </a:bodyPr>
          <a:lstStyle/>
          <a:p>
            <a:pPr algn="ctr"/>
            <a:r>
              <a:rPr lang="en-US" sz="1200" dirty="0"/>
              <a:t>Rata-Rata </a:t>
            </a:r>
            <a:r>
              <a:rPr lang="en-US" sz="1200" dirty="0" err="1"/>
              <a:t>Pembelian</a:t>
            </a:r>
            <a:r>
              <a:rPr lang="en-US" sz="1200" dirty="0"/>
              <a:t> per </a:t>
            </a:r>
            <a:r>
              <a:rPr lang="en-US" sz="1200" dirty="0" err="1"/>
              <a:t>Transaksi</a:t>
            </a:r>
            <a:endParaRPr lang="en-US" sz="1200" dirty="0"/>
          </a:p>
        </p:txBody>
      </p:sp>
      <p:sp>
        <p:nvSpPr>
          <p:cNvPr id="16" name="TextBox 15">
            <a:extLst>
              <a:ext uri="{FF2B5EF4-FFF2-40B4-BE49-F238E27FC236}">
                <a16:creationId xmlns:a16="http://schemas.microsoft.com/office/drawing/2014/main" id="{33F6AEFD-639F-A703-E697-FD006066C89B}"/>
              </a:ext>
            </a:extLst>
          </p:cNvPr>
          <p:cNvSpPr txBox="1"/>
          <p:nvPr/>
        </p:nvSpPr>
        <p:spPr>
          <a:xfrm>
            <a:off x="5059767" y="2350686"/>
            <a:ext cx="3212363" cy="430887"/>
          </a:xfrm>
          <a:prstGeom prst="rect">
            <a:avLst/>
          </a:prstGeom>
          <a:noFill/>
        </p:spPr>
        <p:txBody>
          <a:bodyPr wrap="square">
            <a:spAutoFit/>
          </a:bodyPr>
          <a:lstStyle/>
          <a:p>
            <a:pPr marL="139700" indent="0">
              <a:buNone/>
            </a:pPr>
            <a:r>
              <a:rPr lang="en-US" sz="1100" dirty="0"/>
              <a:t>- </a:t>
            </a:r>
            <a:r>
              <a:rPr lang="en-US" sz="1100" dirty="0" err="1"/>
              <a:t>Tidak</a:t>
            </a:r>
            <a:r>
              <a:rPr lang="en-US" sz="1100" dirty="0"/>
              <a:t> </a:t>
            </a:r>
            <a:r>
              <a:rPr lang="en-US" sz="1100" dirty="0" err="1"/>
              <a:t>terdapat</a:t>
            </a:r>
            <a:r>
              <a:rPr lang="en-US" sz="1100" dirty="0"/>
              <a:t> </a:t>
            </a:r>
            <a:r>
              <a:rPr lang="en-US" sz="1100" dirty="0" err="1"/>
              <a:t>korelasi</a:t>
            </a:r>
            <a:r>
              <a:rPr lang="en-US" sz="1100" dirty="0"/>
              <a:t> </a:t>
            </a:r>
            <a:r>
              <a:rPr lang="en-US" sz="1100" dirty="0" err="1"/>
              <a:t>antara</a:t>
            </a:r>
            <a:r>
              <a:rPr lang="en-US" sz="1100" dirty="0"/>
              <a:t> conversion rate dan rata-rata </a:t>
            </a:r>
            <a:r>
              <a:rPr lang="en-US" sz="1100" dirty="0" err="1"/>
              <a:t>pembelian</a:t>
            </a:r>
            <a:r>
              <a:rPr lang="en-US" sz="1100" dirty="0"/>
              <a:t> per </a:t>
            </a:r>
            <a:r>
              <a:rPr lang="en-US" sz="1100" dirty="0" err="1"/>
              <a:t>transaksi</a:t>
            </a:r>
            <a:endParaRPr lang="en-ID" sz="1100" dirty="0"/>
          </a:p>
        </p:txBody>
      </p:sp>
      <p:pic>
        <p:nvPicPr>
          <p:cNvPr id="19" name="Picture 18">
            <a:extLst>
              <a:ext uri="{FF2B5EF4-FFF2-40B4-BE49-F238E27FC236}">
                <a16:creationId xmlns:a16="http://schemas.microsoft.com/office/drawing/2014/main" id="{590AD867-F5B1-B2C8-D04D-34A0C878B823}"/>
              </a:ext>
            </a:extLst>
          </p:cNvPr>
          <p:cNvPicPr>
            <a:picLocks noChangeAspect="1"/>
          </p:cNvPicPr>
          <p:nvPr/>
        </p:nvPicPr>
        <p:blipFill>
          <a:blip r:embed="rId4"/>
          <a:stretch>
            <a:fillRect/>
          </a:stretch>
        </p:blipFill>
        <p:spPr>
          <a:xfrm>
            <a:off x="216006" y="2957660"/>
            <a:ext cx="2852609" cy="1669681"/>
          </a:xfrm>
          <a:prstGeom prst="rect">
            <a:avLst/>
          </a:prstGeom>
        </p:spPr>
      </p:pic>
      <p:pic>
        <p:nvPicPr>
          <p:cNvPr id="20" name="Picture 19">
            <a:extLst>
              <a:ext uri="{FF2B5EF4-FFF2-40B4-BE49-F238E27FC236}">
                <a16:creationId xmlns:a16="http://schemas.microsoft.com/office/drawing/2014/main" id="{E22176E6-126C-472E-2333-F4EAA8D40EFE}"/>
              </a:ext>
            </a:extLst>
          </p:cNvPr>
          <p:cNvPicPr>
            <a:picLocks noChangeAspect="1"/>
          </p:cNvPicPr>
          <p:nvPr/>
        </p:nvPicPr>
        <p:blipFill>
          <a:blip r:embed="rId5"/>
          <a:stretch>
            <a:fillRect/>
          </a:stretch>
        </p:blipFill>
        <p:spPr>
          <a:xfrm>
            <a:off x="4820318" y="2885232"/>
            <a:ext cx="2765590" cy="1669681"/>
          </a:xfrm>
          <a:prstGeom prst="rect">
            <a:avLst/>
          </a:prstGeom>
        </p:spPr>
      </p:pic>
      <p:sp>
        <p:nvSpPr>
          <p:cNvPr id="22" name="TextBox 21">
            <a:extLst>
              <a:ext uri="{FF2B5EF4-FFF2-40B4-BE49-F238E27FC236}">
                <a16:creationId xmlns:a16="http://schemas.microsoft.com/office/drawing/2014/main" id="{A40727E1-BFB9-F8D4-1277-49B45824150B}"/>
              </a:ext>
            </a:extLst>
          </p:cNvPr>
          <p:cNvSpPr txBox="1"/>
          <p:nvPr/>
        </p:nvSpPr>
        <p:spPr>
          <a:xfrm>
            <a:off x="3109037" y="3581572"/>
            <a:ext cx="826681" cy="276999"/>
          </a:xfrm>
          <a:prstGeom prst="rect">
            <a:avLst/>
          </a:prstGeom>
          <a:solidFill>
            <a:schemeClr val="accent1">
              <a:lumMod val="40000"/>
              <a:lumOff val="60000"/>
            </a:schemeClr>
          </a:solidFill>
        </p:spPr>
        <p:txBody>
          <a:bodyPr wrap="square">
            <a:spAutoFit/>
          </a:bodyPr>
          <a:lstStyle/>
          <a:p>
            <a:pPr algn="ctr"/>
            <a:r>
              <a:rPr lang="en-US" sz="1200" dirty="0"/>
              <a:t>Income</a:t>
            </a:r>
          </a:p>
        </p:txBody>
      </p:sp>
      <p:sp>
        <p:nvSpPr>
          <p:cNvPr id="24" name="TextBox 23">
            <a:extLst>
              <a:ext uri="{FF2B5EF4-FFF2-40B4-BE49-F238E27FC236}">
                <a16:creationId xmlns:a16="http://schemas.microsoft.com/office/drawing/2014/main" id="{BDF04AFA-ACA0-8E37-E220-E125F03A2DDD}"/>
              </a:ext>
            </a:extLst>
          </p:cNvPr>
          <p:cNvSpPr txBox="1"/>
          <p:nvPr/>
        </p:nvSpPr>
        <p:spPr>
          <a:xfrm>
            <a:off x="-5316" y="4596626"/>
            <a:ext cx="4577316" cy="430887"/>
          </a:xfrm>
          <a:prstGeom prst="rect">
            <a:avLst/>
          </a:prstGeom>
          <a:noFill/>
        </p:spPr>
        <p:txBody>
          <a:bodyPr wrap="square">
            <a:spAutoFit/>
          </a:bodyPr>
          <a:lstStyle/>
          <a:p>
            <a:pPr marL="139700" indent="0">
              <a:buNone/>
            </a:pPr>
            <a:r>
              <a:rPr lang="en-US" sz="1100" dirty="0"/>
              <a:t>- </a:t>
            </a:r>
            <a:r>
              <a:rPr lang="en-US" sz="1100" dirty="0" err="1"/>
              <a:t>Dapat</a:t>
            </a:r>
            <a:r>
              <a:rPr lang="en-US" sz="1100" dirty="0"/>
              <a:t> </a:t>
            </a:r>
            <a:r>
              <a:rPr lang="en-US" sz="1100" dirty="0" err="1"/>
              <a:t>dilihat</a:t>
            </a:r>
            <a:r>
              <a:rPr lang="en-US" sz="1100" dirty="0"/>
              <a:t> </a:t>
            </a:r>
            <a:r>
              <a:rPr lang="en-US" sz="1100" dirty="0" err="1"/>
              <a:t>bahwa</a:t>
            </a:r>
            <a:r>
              <a:rPr lang="en-US" sz="1100" dirty="0"/>
              <a:t> conversion rate </a:t>
            </a:r>
            <a:r>
              <a:rPr lang="en-US" sz="1100" dirty="0" err="1"/>
              <a:t>tinggi</a:t>
            </a:r>
            <a:r>
              <a:rPr lang="en-US" sz="1100" dirty="0"/>
              <a:t> </a:t>
            </a:r>
            <a:r>
              <a:rPr lang="en-US" sz="1100" dirty="0" err="1"/>
              <a:t>disekitar</a:t>
            </a:r>
            <a:r>
              <a:rPr lang="en-US" sz="1100" dirty="0"/>
              <a:t> income 100.000.000.</a:t>
            </a:r>
          </a:p>
        </p:txBody>
      </p:sp>
      <p:sp>
        <p:nvSpPr>
          <p:cNvPr id="26" name="TextBox 25">
            <a:extLst>
              <a:ext uri="{FF2B5EF4-FFF2-40B4-BE49-F238E27FC236}">
                <a16:creationId xmlns:a16="http://schemas.microsoft.com/office/drawing/2014/main" id="{969FB4BE-D108-531C-FEB9-837445329E47}"/>
              </a:ext>
            </a:extLst>
          </p:cNvPr>
          <p:cNvSpPr txBox="1"/>
          <p:nvPr/>
        </p:nvSpPr>
        <p:spPr>
          <a:xfrm>
            <a:off x="7786978" y="3552854"/>
            <a:ext cx="850810" cy="276999"/>
          </a:xfrm>
          <a:prstGeom prst="rect">
            <a:avLst/>
          </a:prstGeom>
          <a:solidFill>
            <a:schemeClr val="accent1">
              <a:lumMod val="40000"/>
              <a:lumOff val="60000"/>
            </a:schemeClr>
          </a:solidFill>
        </p:spPr>
        <p:txBody>
          <a:bodyPr wrap="square">
            <a:spAutoFit/>
          </a:bodyPr>
          <a:lstStyle/>
          <a:p>
            <a:pPr algn="ctr"/>
            <a:r>
              <a:rPr lang="en-US" sz="1200" dirty="0"/>
              <a:t>Recency</a:t>
            </a:r>
            <a:endParaRPr lang="en-US" dirty="0"/>
          </a:p>
        </p:txBody>
      </p:sp>
      <p:sp>
        <p:nvSpPr>
          <p:cNvPr id="28" name="TextBox 27">
            <a:extLst>
              <a:ext uri="{FF2B5EF4-FFF2-40B4-BE49-F238E27FC236}">
                <a16:creationId xmlns:a16="http://schemas.microsoft.com/office/drawing/2014/main" id="{10A77544-FB47-0589-096B-8C7E220679E7}"/>
              </a:ext>
            </a:extLst>
          </p:cNvPr>
          <p:cNvSpPr txBox="1"/>
          <p:nvPr/>
        </p:nvSpPr>
        <p:spPr>
          <a:xfrm>
            <a:off x="4802822" y="4388241"/>
            <a:ext cx="3618164" cy="646331"/>
          </a:xfrm>
          <a:prstGeom prst="rect">
            <a:avLst/>
          </a:prstGeom>
          <a:noFill/>
        </p:spPr>
        <p:txBody>
          <a:bodyPr wrap="square">
            <a:spAutoFit/>
          </a:bodyPr>
          <a:lstStyle/>
          <a:p>
            <a:endParaRPr lang="en-US" dirty="0"/>
          </a:p>
          <a:p>
            <a:pPr marL="139700" indent="0">
              <a:buNone/>
            </a:pPr>
            <a:r>
              <a:rPr lang="en-US" sz="1100" dirty="0"/>
              <a:t>- </a:t>
            </a:r>
            <a:r>
              <a:rPr lang="en-US" sz="1100" dirty="0" err="1"/>
              <a:t>Meskipun</a:t>
            </a:r>
            <a:r>
              <a:rPr lang="en-US" sz="1100" dirty="0"/>
              <a:t> </a:t>
            </a:r>
            <a:r>
              <a:rPr lang="en-US" sz="1100" dirty="0" err="1"/>
              <a:t>tidak</a:t>
            </a:r>
            <a:r>
              <a:rPr lang="en-US" sz="1100" dirty="0"/>
              <a:t> </a:t>
            </a:r>
            <a:r>
              <a:rPr lang="en-US" sz="1100" dirty="0" err="1"/>
              <a:t>merata</a:t>
            </a:r>
            <a:r>
              <a:rPr lang="en-US" sz="1100" dirty="0"/>
              <a:t> </a:t>
            </a:r>
            <a:r>
              <a:rPr lang="en-US" sz="1100" dirty="0" err="1"/>
              <a:t>tetapi</a:t>
            </a:r>
            <a:r>
              <a:rPr lang="en-US" sz="1100" dirty="0"/>
              <a:t>, </a:t>
            </a:r>
            <a:r>
              <a:rPr lang="en-US" sz="1100" dirty="0" err="1"/>
              <a:t>dengan</a:t>
            </a:r>
            <a:r>
              <a:rPr lang="en-US" sz="1100" dirty="0"/>
              <a:t> </a:t>
            </a:r>
            <a:r>
              <a:rPr lang="en-US" sz="1100" dirty="0" err="1"/>
              <a:t>peningkatan</a:t>
            </a:r>
            <a:r>
              <a:rPr lang="en-US" sz="1100" dirty="0"/>
              <a:t> recency </a:t>
            </a:r>
            <a:r>
              <a:rPr lang="en-US" sz="1100" dirty="0" err="1"/>
              <a:t>terjadi</a:t>
            </a:r>
            <a:r>
              <a:rPr lang="en-US" sz="1100" dirty="0"/>
              <a:t> </a:t>
            </a:r>
            <a:r>
              <a:rPr lang="en-US" sz="1100" dirty="0" err="1"/>
              <a:t>penurunan</a:t>
            </a:r>
            <a:r>
              <a:rPr lang="en-US" sz="1100" dirty="0"/>
              <a:t> </a:t>
            </a:r>
            <a:r>
              <a:rPr lang="en-US" sz="1100" dirty="0" err="1"/>
              <a:t>tren</a:t>
            </a:r>
            <a:r>
              <a:rPr lang="en-US" sz="1100" dirty="0"/>
              <a:t> conversion rate</a:t>
            </a:r>
            <a:endParaRPr lang="en-ID" sz="1100" dirty="0"/>
          </a:p>
        </p:txBody>
      </p:sp>
    </p:spTree>
    <p:extLst>
      <p:ext uri="{BB962C8B-B14F-4D97-AF65-F5344CB8AC3E}">
        <p14:creationId xmlns:p14="http://schemas.microsoft.com/office/powerpoint/2010/main" val="376217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401D3-10B3-0202-0868-FAAE1017A4A8}"/>
              </a:ext>
            </a:extLst>
          </p:cNvPr>
          <p:cNvSpPr>
            <a:spLocks noGrp="1"/>
          </p:cNvSpPr>
          <p:nvPr>
            <p:ph type="title"/>
          </p:nvPr>
        </p:nvSpPr>
        <p:spPr>
          <a:xfrm>
            <a:off x="311700" y="0"/>
            <a:ext cx="8520600" cy="572700"/>
          </a:xfrm>
        </p:spPr>
        <p:txBody>
          <a:bodyPr>
            <a:normAutofit/>
          </a:bodyPr>
          <a:lstStyle/>
          <a:p>
            <a:r>
              <a:rPr lang="en-US" sz="2200" dirty="0">
                <a:solidFill>
                  <a:schemeClr val="bg1"/>
                </a:solidFill>
              </a:rPr>
              <a:t>Cleaning Data</a:t>
            </a:r>
            <a:endParaRPr lang="en-ID" sz="2200" dirty="0">
              <a:solidFill>
                <a:schemeClr val="bg1"/>
              </a:solidFill>
            </a:endParaRPr>
          </a:p>
        </p:txBody>
      </p:sp>
      <p:sp>
        <p:nvSpPr>
          <p:cNvPr id="3" name="Text Placeholder 2">
            <a:extLst>
              <a:ext uri="{FF2B5EF4-FFF2-40B4-BE49-F238E27FC236}">
                <a16:creationId xmlns:a16="http://schemas.microsoft.com/office/drawing/2014/main" id="{D8735221-33AD-7728-0CBD-107806290304}"/>
              </a:ext>
            </a:extLst>
          </p:cNvPr>
          <p:cNvSpPr>
            <a:spLocks noGrp="1"/>
          </p:cNvSpPr>
          <p:nvPr>
            <p:ph type="body" idx="1"/>
          </p:nvPr>
        </p:nvSpPr>
        <p:spPr>
          <a:xfrm>
            <a:off x="311700" y="808074"/>
            <a:ext cx="8520600" cy="3760801"/>
          </a:xfrm>
        </p:spPr>
        <p:txBody>
          <a:bodyPr/>
          <a:lstStyle/>
          <a:p>
            <a:r>
              <a:rPr lang="en-US" dirty="0"/>
              <a:t>Cek </a:t>
            </a:r>
            <a:r>
              <a:rPr lang="en-US" dirty="0" err="1"/>
              <a:t>Duplikat</a:t>
            </a:r>
            <a:endParaRPr lang="en-US" dirty="0"/>
          </a:p>
          <a:p>
            <a:pPr marL="114300" indent="0">
              <a:buNone/>
            </a:pPr>
            <a:r>
              <a:rPr lang="en-US" sz="1400" dirty="0" err="1"/>
              <a:t>Berdasarkan</a:t>
            </a:r>
            <a:r>
              <a:rPr lang="en-US" sz="1400" dirty="0"/>
              <a:t> ID customer </a:t>
            </a:r>
            <a:r>
              <a:rPr lang="en-US" sz="1400" dirty="0" err="1"/>
              <a:t>tidak</a:t>
            </a:r>
            <a:r>
              <a:rPr lang="en-US" sz="1400" dirty="0"/>
              <a:t> </a:t>
            </a:r>
            <a:r>
              <a:rPr lang="en-US" sz="1400" dirty="0" err="1"/>
              <a:t>terdapat</a:t>
            </a:r>
            <a:r>
              <a:rPr lang="en-US" sz="1400" dirty="0"/>
              <a:t> </a:t>
            </a:r>
            <a:r>
              <a:rPr lang="en-US" sz="1400" dirty="0" err="1"/>
              <a:t>adanya</a:t>
            </a:r>
            <a:r>
              <a:rPr lang="en-US" sz="1400" dirty="0"/>
              <a:t> </a:t>
            </a:r>
            <a:r>
              <a:rPr lang="en-US" sz="1400" dirty="0" err="1"/>
              <a:t>duplikat</a:t>
            </a:r>
            <a:r>
              <a:rPr lang="en-US" sz="1400" dirty="0"/>
              <a:t>.</a:t>
            </a:r>
          </a:p>
          <a:p>
            <a:pPr marL="114300" indent="0">
              <a:buNone/>
            </a:pPr>
            <a:endParaRPr lang="en-US" dirty="0"/>
          </a:p>
          <a:p>
            <a:pPr marL="114300" indent="0">
              <a:buNone/>
            </a:pPr>
            <a:endParaRPr lang="en-US" dirty="0"/>
          </a:p>
          <a:p>
            <a:r>
              <a:rPr lang="en-US" dirty="0"/>
              <a:t>Cek Missing Values</a:t>
            </a:r>
          </a:p>
          <a:p>
            <a:pPr marL="114300" indent="0">
              <a:buNone/>
            </a:pPr>
            <a:r>
              <a:rPr lang="en-US" sz="1400" dirty="0" err="1"/>
              <a:t>Terdapat</a:t>
            </a:r>
            <a:r>
              <a:rPr lang="en-US" sz="1400" dirty="0"/>
              <a:t> missing values pada </a:t>
            </a:r>
            <a:r>
              <a:rPr lang="en-US" sz="1400" dirty="0" err="1"/>
              <a:t>kolom</a:t>
            </a:r>
            <a:r>
              <a:rPr lang="en-US" sz="1400" dirty="0"/>
              <a:t> ‘Income’ </a:t>
            </a:r>
            <a:r>
              <a:rPr lang="en-US" sz="1400" dirty="0" err="1"/>
              <a:t>dengan</a:t>
            </a:r>
            <a:r>
              <a:rPr lang="en-US" sz="1400" dirty="0"/>
              <a:t> </a:t>
            </a:r>
            <a:r>
              <a:rPr lang="en-US" sz="1400" dirty="0" err="1"/>
              <a:t>persentase</a:t>
            </a:r>
            <a:r>
              <a:rPr lang="en-US" sz="1400" dirty="0"/>
              <a:t> </a:t>
            </a:r>
            <a:r>
              <a:rPr lang="en-US" sz="1400" dirty="0" err="1"/>
              <a:t>sebesar</a:t>
            </a:r>
            <a:r>
              <a:rPr lang="en-US" sz="1400" dirty="0"/>
              <a:t> 1.03%</a:t>
            </a:r>
          </a:p>
          <a:p>
            <a:pPr marL="114300" indent="0">
              <a:buNone/>
            </a:pPr>
            <a:endParaRPr lang="en-US" sz="1400" dirty="0"/>
          </a:p>
          <a:p>
            <a:pPr marL="114300" indent="0">
              <a:buNone/>
            </a:pPr>
            <a:endParaRPr lang="en-US" dirty="0"/>
          </a:p>
          <a:p>
            <a:r>
              <a:rPr lang="en-US" dirty="0"/>
              <a:t>Handle Missing Values</a:t>
            </a:r>
          </a:p>
          <a:p>
            <a:pPr marL="114300" indent="0">
              <a:buNone/>
            </a:pPr>
            <a:r>
              <a:rPr lang="en-US" sz="1400" dirty="0" err="1"/>
              <a:t>Berdasarkan</a:t>
            </a:r>
            <a:r>
              <a:rPr lang="en-US" sz="1400" dirty="0"/>
              <a:t> </a:t>
            </a:r>
            <a:r>
              <a:rPr lang="en-US" sz="1400" dirty="0" err="1"/>
              <a:t>persebaran</a:t>
            </a:r>
            <a:r>
              <a:rPr lang="en-US" sz="1400" dirty="0"/>
              <a:t> yang right skewed </a:t>
            </a:r>
            <a:r>
              <a:rPr lang="en-US" sz="1400" dirty="0" err="1"/>
              <a:t>maka</a:t>
            </a:r>
            <a:r>
              <a:rPr lang="en-US" sz="1400" dirty="0"/>
              <a:t> missing values </a:t>
            </a:r>
            <a:r>
              <a:rPr lang="en-US" sz="1400" dirty="0" err="1"/>
              <a:t>akan</a:t>
            </a:r>
            <a:r>
              <a:rPr lang="en-US" sz="1400" dirty="0"/>
              <a:t> </a:t>
            </a:r>
            <a:r>
              <a:rPr lang="en-US" sz="1400" dirty="0" err="1"/>
              <a:t>diisi</a:t>
            </a:r>
            <a:r>
              <a:rPr lang="en-US" sz="1400" dirty="0"/>
              <a:t> </a:t>
            </a:r>
            <a:r>
              <a:rPr lang="en-US" sz="1400" dirty="0" err="1"/>
              <a:t>dengan</a:t>
            </a:r>
            <a:r>
              <a:rPr lang="en-US" sz="1400" dirty="0"/>
              <a:t> </a:t>
            </a:r>
            <a:r>
              <a:rPr lang="en-US" sz="1400" b="1" dirty="0">
                <a:solidFill>
                  <a:schemeClr val="tx1"/>
                </a:solidFill>
              </a:rPr>
              <a:t>median</a:t>
            </a:r>
            <a:r>
              <a:rPr lang="en-US" sz="1400" dirty="0"/>
              <a:t>.</a:t>
            </a:r>
          </a:p>
          <a:p>
            <a:pPr marL="114300" indent="0">
              <a:buNone/>
            </a:pPr>
            <a:endParaRPr lang="en-ID" dirty="0"/>
          </a:p>
        </p:txBody>
      </p:sp>
      <p:pic>
        <p:nvPicPr>
          <p:cNvPr id="5" name="Picture 4">
            <a:extLst>
              <a:ext uri="{FF2B5EF4-FFF2-40B4-BE49-F238E27FC236}">
                <a16:creationId xmlns:a16="http://schemas.microsoft.com/office/drawing/2014/main" id="{B933EB65-2AA2-1F3C-42BB-1984B3301B62}"/>
              </a:ext>
            </a:extLst>
          </p:cNvPr>
          <p:cNvPicPr>
            <a:picLocks noChangeAspect="1"/>
          </p:cNvPicPr>
          <p:nvPr/>
        </p:nvPicPr>
        <p:blipFill>
          <a:blip r:embed="rId2"/>
          <a:stretch>
            <a:fillRect/>
          </a:stretch>
        </p:blipFill>
        <p:spPr>
          <a:xfrm>
            <a:off x="463403" y="1523458"/>
            <a:ext cx="2667000" cy="514350"/>
          </a:xfrm>
          <a:prstGeom prst="rect">
            <a:avLst/>
          </a:prstGeom>
        </p:spPr>
      </p:pic>
      <p:pic>
        <p:nvPicPr>
          <p:cNvPr id="9" name="Picture 8">
            <a:extLst>
              <a:ext uri="{FF2B5EF4-FFF2-40B4-BE49-F238E27FC236}">
                <a16:creationId xmlns:a16="http://schemas.microsoft.com/office/drawing/2014/main" id="{4D7EFCE4-65E0-CA93-ED98-20EA4F732B92}"/>
              </a:ext>
            </a:extLst>
          </p:cNvPr>
          <p:cNvPicPr>
            <a:picLocks noChangeAspect="1"/>
          </p:cNvPicPr>
          <p:nvPr/>
        </p:nvPicPr>
        <p:blipFill>
          <a:blip r:embed="rId3"/>
          <a:stretch>
            <a:fillRect/>
          </a:stretch>
        </p:blipFill>
        <p:spPr>
          <a:xfrm>
            <a:off x="463403" y="2731006"/>
            <a:ext cx="3276600" cy="323850"/>
          </a:xfrm>
          <a:prstGeom prst="rect">
            <a:avLst/>
          </a:prstGeom>
        </p:spPr>
      </p:pic>
      <p:pic>
        <p:nvPicPr>
          <p:cNvPr id="13" name="Picture 12">
            <a:extLst>
              <a:ext uri="{FF2B5EF4-FFF2-40B4-BE49-F238E27FC236}">
                <a16:creationId xmlns:a16="http://schemas.microsoft.com/office/drawing/2014/main" id="{CD355A8C-3498-BA86-AF28-08EA743DE106}"/>
              </a:ext>
            </a:extLst>
          </p:cNvPr>
          <p:cNvPicPr>
            <a:picLocks noChangeAspect="1"/>
          </p:cNvPicPr>
          <p:nvPr/>
        </p:nvPicPr>
        <p:blipFill>
          <a:blip r:embed="rId4"/>
          <a:stretch>
            <a:fillRect/>
          </a:stretch>
        </p:blipFill>
        <p:spPr>
          <a:xfrm>
            <a:off x="463403" y="3832152"/>
            <a:ext cx="4210050" cy="257175"/>
          </a:xfrm>
          <a:prstGeom prst="rect">
            <a:avLst/>
          </a:prstGeom>
        </p:spPr>
      </p:pic>
    </p:spTree>
    <p:extLst>
      <p:ext uri="{BB962C8B-B14F-4D97-AF65-F5344CB8AC3E}">
        <p14:creationId xmlns:p14="http://schemas.microsoft.com/office/powerpoint/2010/main" val="58914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6366-5BFF-728A-5230-0FD916500654}"/>
              </a:ext>
            </a:extLst>
          </p:cNvPr>
          <p:cNvSpPr>
            <a:spLocks noGrp="1"/>
          </p:cNvSpPr>
          <p:nvPr>
            <p:ph type="title"/>
          </p:nvPr>
        </p:nvSpPr>
        <p:spPr>
          <a:xfrm>
            <a:off x="311700" y="0"/>
            <a:ext cx="8520600" cy="572700"/>
          </a:xfrm>
        </p:spPr>
        <p:txBody>
          <a:bodyPr>
            <a:normAutofit/>
          </a:bodyPr>
          <a:lstStyle/>
          <a:p>
            <a:r>
              <a:rPr lang="en-US" sz="2200" dirty="0">
                <a:solidFill>
                  <a:schemeClr val="bg1"/>
                </a:solidFill>
              </a:rPr>
              <a:t>Feature Encoding</a:t>
            </a:r>
            <a:endParaRPr lang="en-ID" sz="2200" dirty="0">
              <a:solidFill>
                <a:schemeClr val="bg1"/>
              </a:solidFill>
            </a:endParaRPr>
          </a:p>
        </p:txBody>
      </p:sp>
      <p:sp>
        <p:nvSpPr>
          <p:cNvPr id="3" name="Text Placeholder 2">
            <a:extLst>
              <a:ext uri="{FF2B5EF4-FFF2-40B4-BE49-F238E27FC236}">
                <a16:creationId xmlns:a16="http://schemas.microsoft.com/office/drawing/2014/main" id="{CA01999C-E88D-D6DC-9913-2B3F98630862}"/>
              </a:ext>
            </a:extLst>
          </p:cNvPr>
          <p:cNvSpPr>
            <a:spLocks noGrp="1"/>
          </p:cNvSpPr>
          <p:nvPr>
            <p:ph type="body" idx="1"/>
          </p:nvPr>
        </p:nvSpPr>
        <p:spPr>
          <a:xfrm>
            <a:off x="311700" y="691116"/>
            <a:ext cx="8520600" cy="4316819"/>
          </a:xfrm>
        </p:spPr>
        <p:txBody>
          <a:bodyPr>
            <a:normAutofit/>
          </a:bodyPr>
          <a:lstStyle/>
          <a:p>
            <a:r>
              <a:rPr lang="en-US" sz="1600" dirty="0"/>
              <a:t>Marital Status</a:t>
            </a:r>
          </a:p>
          <a:p>
            <a:pPr marL="114300" indent="0">
              <a:buNone/>
            </a:pPr>
            <a:r>
              <a:rPr lang="en-US" sz="1200" b="1" dirty="0" err="1">
                <a:solidFill>
                  <a:schemeClr val="tx1"/>
                </a:solidFill>
              </a:rPr>
              <a:t>Menyederhanakan</a:t>
            </a:r>
            <a:r>
              <a:rPr lang="en-US" sz="1200" dirty="0"/>
              <a:t> marital status </a:t>
            </a:r>
            <a:r>
              <a:rPr lang="en-US" sz="1200" dirty="0" err="1"/>
              <a:t>menjadi</a:t>
            </a:r>
            <a:r>
              <a:rPr lang="en-US" sz="1200" dirty="0"/>
              <a:t> single dan </a:t>
            </a:r>
            <a:r>
              <a:rPr lang="en-US" sz="1200" dirty="0" err="1"/>
              <a:t>menikah</a:t>
            </a:r>
            <a:r>
              <a:rPr lang="en-US" sz="1200" dirty="0"/>
              <a:t>, </a:t>
            </a:r>
            <a:r>
              <a:rPr lang="en-US" sz="1200" dirty="0" err="1"/>
              <a:t>lalu</a:t>
            </a:r>
            <a:r>
              <a:rPr lang="en-US" sz="1200" dirty="0"/>
              <a:t> </a:t>
            </a:r>
            <a:r>
              <a:rPr lang="en-US" sz="1200" dirty="0" err="1"/>
              <a:t>melakukan</a:t>
            </a:r>
            <a:r>
              <a:rPr lang="en-US" sz="1200" dirty="0"/>
              <a:t> </a:t>
            </a:r>
            <a:r>
              <a:rPr lang="en-US" sz="1200" b="1" dirty="0">
                <a:solidFill>
                  <a:schemeClr val="tx1"/>
                </a:solidFill>
              </a:rPr>
              <a:t>one hot encoding</a:t>
            </a:r>
            <a:r>
              <a:rPr lang="en-US" sz="1200" dirty="0"/>
              <a:t>.</a:t>
            </a:r>
          </a:p>
          <a:p>
            <a:pPr marL="114300" indent="0">
              <a:buNone/>
            </a:pPr>
            <a:endParaRPr lang="en-US" sz="1200" dirty="0"/>
          </a:p>
          <a:p>
            <a:pPr marL="114300" indent="0">
              <a:buNone/>
            </a:pPr>
            <a:endParaRPr lang="en-US" sz="1200" dirty="0"/>
          </a:p>
          <a:p>
            <a:pPr marL="114300" indent="0">
              <a:buNone/>
            </a:pPr>
            <a:endParaRPr lang="en-US" sz="1200" dirty="0"/>
          </a:p>
          <a:p>
            <a:pPr marL="114300" indent="0">
              <a:buNone/>
            </a:pPr>
            <a:endParaRPr lang="en-US" sz="1200" dirty="0"/>
          </a:p>
          <a:p>
            <a:pPr marL="114300" indent="0">
              <a:buNone/>
            </a:pPr>
            <a:endParaRPr lang="en-US" sz="1200" dirty="0"/>
          </a:p>
          <a:p>
            <a:pPr marL="114300" indent="0">
              <a:buNone/>
            </a:pPr>
            <a:endParaRPr lang="en-US" sz="1200" dirty="0"/>
          </a:p>
          <a:p>
            <a:pPr marL="114300" indent="0">
              <a:buNone/>
            </a:pPr>
            <a:endParaRPr lang="en-US" sz="1200" dirty="0"/>
          </a:p>
          <a:p>
            <a:pPr marL="114300" indent="0">
              <a:buNone/>
            </a:pPr>
            <a:endParaRPr lang="en-US" sz="1200" dirty="0"/>
          </a:p>
          <a:p>
            <a:r>
              <a:rPr lang="en-US" sz="1600" dirty="0"/>
              <a:t>Education</a:t>
            </a:r>
          </a:p>
          <a:p>
            <a:pPr marL="114300" indent="0">
              <a:buNone/>
            </a:pPr>
            <a:r>
              <a:rPr lang="en-US" sz="1200" b="1" dirty="0" err="1">
                <a:solidFill>
                  <a:schemeClr val="tx1"/>
                </a:solidFill>
              </a:rPr>
              <a:t>Membuang</a:t>
            </a:r>
            <a:r>
              <a:rPr lang="en-US" sz="1200" dirty="0"/>
              <a:t> </a:t>
            </a:r>
            <a:r>
              <a:rPr lang="en-US" sz="1200" dirty="0" err="1"/>
              <a:t>kolom</a:t>
            </a:r>
            <a:r>
              <a:rPr lang="en-US" sz="1200" dirty="0"/>
              <a:t> education </a:t>
            </a:r>
            <a:r>
              <a:rPr lang="en-US" sz="1200" dirty="0" err="1"/>
              <a:t>karena</a:t>
            </a:r>
            <a:r>
              <a:rPr lang="en-US" sz="1200" dirty="0"/>
              <a:t> </a:t>
            </a:r>
            <a:r>
              <a:rPr lang="en-US" sz="1200" dirty="0" err="1"/>
              <a:t>mayoritas</a:t>
            </a:r>
            <a:r>
              <a:rPr lang="en-US" sz="1200" dirty="0"/>
              <a:t> </a:t>
            </a:r>
            <a:r>
              <a:rPr lang="en-US" sz="1200" dirty="0" err="1"/>
              <a:t>menyelesaikan</a:t>
            </a:r>
            <a:r>
              <a:rPr lang="en-US" sz="1200" dirty="0"/>
              <a:t> </a:t>
            </a:r>
            <a:r>
              <a:rPr lang="en-US" sz="1200" dirty="0" err="1"/>
              <a:t>kuliah</a:t>
            </a:r>
            <a:r>
              <a:rPr lang="en-US" sz="1200" dirty="0"/>
              <a:t> dan </a:t>
            </a:r>
            <a:r>
              <a:rPr lang="en-US" sz="1200" dirty="0" err="1"/>
              <a:t>hanya</a:t>
            </a:r>
            <a:r>
              <a:rPr lang="en-US" sz="1200" dirty="0"/>
              <a:t> </a:t>
            </a:r>
            <a:r>
              <a:rPr lang="en-US" sz="1200" dirty="0" err="1"/>
              <a:t>sedikit</a:t>
            </a:r>
            <a:r>
              <a:rPr lang="en-US" sz="1200" dirty="0"/>
              <a:t> yang SMA.</a:t>
            </a:r>
          </a:p>
          <a:p>
            <a:pPr marL="114300" indent="0">
              <a:buNone/>
            </a:pPr>
            <a:endParaRPr lang="en-US" sz="1600" dirty="0"/>
          </a:p>
          <a:p>
            <a:pPr marL="114300" indent="0">
              <a:buNone/>
            </a:pPr>
            <a:endParaRPr lang="en-US" sz="1600" dirty="0"/>
          </a:p>
          <a:p>
            <a:r>
              <a:rPr lang="en-US" sz="1600" dirty="0" err="1"/>
              <a:t>Kelompok</a:t>
            </a:r>
            <a:r>
              <a:rPr lang="en-US" sz="1600" dirty="0"/>
              <a:t> </a:t>
            </a:r>
            <a:r>
              <a:rPr lang="en-US" sz="1600" dirty="0" err="1"/>
              <a:t>Usia</a:t>
            </a:r>
            <a:endParaRPr lang="en-US" sz="1600" dirty="0"/>
          </a:p>
          <a:p>
            <a:pPr marL="114300" indent="0">
              <a:buNone/>
            </a:pPr>
            <a:r>
              <a:rPr lang="en-US" sz="1200" dirty="0" err="1"/>
              <a:t>Melakukan</a:t>
            </a:r>
            <a:r>
              <a:rPr lang="en-US" sz="1200" dirty="0"/>
              <a:t> </a:t>
            </a:r>
            <a:r>
              <a:rPr lang="en-US" sz="1200" b="1" dirty="0">
                <a:solidFill>
                  <a:schemeClr val="tx1"/>
                </a:solidFill>
              </a:rPr>
              <a:t>one hot encoding </a:t>
            </a:r>
            <a:r>
              <a:rPr lang="en-US" sz="1200" dirty="0"/>
              <a:t>pada </a:t>
            </a:r>
            <a:r>
              <a:rPr lang="en-US" sz="1200" dirty="0" err="1"/>
              <a:t>kelompok</a:t>
            </a:r>
            <a:r>
              <a:rPr lang="en-US" sz="1200" dirty="0"/>
              <a:t> </a:t>
            </a:r>
            <a:r>
              <a:rPr lang="en-US" sz="1200" dirty="0" err="1"/>
              <a:t>usia</a:t>
            </a:r>
            <a:endParaRPr lang="en-ID" sz="1200" dirty="0"/>
          </a:p>
        </p:txBody>
      </p:sp>
      <p:pic>
        <p:nvPicPr>
          <p:cNvPr id="5" name="Picture 4">
            <a:extLst>
              <a:ext uri="{FF2B5EF4-FFF2-40B4-BE49-F238E27FC236}">
                <a16:creationId xmlns:a16="http://schemas.microsoft.com/office/drawing/2014/main" id="{B1D8E32F-26CE-59C9-D2FE-C059FA7E4D92}"/>
              </a:ext>
            </a:extLst>
          </p:cNvPr>
          <p:cNvPicPr>
            <a:picLocks noChangeAspect="1"/>
          </p:cNvPicPr>
          <p:nvPr/>
        </p:nvPicPr>
        <p:blipFill>
          <a:blip r:embed="rId2"/>
          <a:stretch>
            <a:fillRect/>
          </a:stretch>
        </p:blipFill>
        <p:spPr>
          <a:xfrm>
            <a:off x="469272" y="1307631"/>
            <a:ext cx="6258152" cy="1279863"/>
          </a:xfrm>
          <a:prstGeom prst="rect">
            <a:avLst/>
          </a:prstGeom>
        </p:spPr>
      </p:pic>
      <p:pic>
        <p:nvPicPr>
          <p:cNvPr id="7" name="Picture 6">
            <a:extLst>
              <a:ext uri="{FF2B5EF4-FFF2-40B4-BE49-F238E27FC236}">
                <a16:creationId xmlns:a16="http://schemas.microsoft.com/office/drawing/2014/main" id="{54947124-78B8-16A1-9CB1-172085A2143D}"/>
              </a:ext>
            </a:extLst>
          </p:cNvPr>
          <p:cNvPicPr>
            <a:picLocks noChangeAspect="1"/>
          </p:cNvPicPr>
          <p:nvPr/>
        </p:nvPicPr>
        <p:blipFill>
          <a:blip r:embed="rId3"/>
          <a:stretch>
            <a:fillRect/>
          </a:stretch>
        </p:blipFill>
        <p:spPr>
          <a:xfrm>
            <a:off x="522437" y="2680427"/>
            <a:ext cx="3829050" cy="266700"/>
          </a:xfrm>
          <a:prstGeom prst="rect">
            <a:avLst/>
          </a:prstGeom>
        </p:spPr>
      </p:pic>
      <p:pic>
        <p:nvPicPr>
          <p:cNvPr id="9" name="Picture 8">
            <a:extLst>
              <a:ext uri="{FF2B5EF4-FFF2-40B4-BE49-F238E27FC236}">
                <a16:creationId xmlns:a16="http://schemas.microsoft.com/office/drawing/2014/main" id="{2847C616-E0B9-587F-CF18-12275D2D5975}"/>
              </a:ext>
            </a:extLst>
          </p:cNvPr>
          <p:cNvPicPr>
            <a:picLocks noChangeAspect="1"/>
          </p:cNvPicPr>
          <p:nvPr/>
        </p:nvPicPr>
        <p:blipFill>
          <a:blip r:embed="rId4"/>
          <a:stretch>
            <a:fillRect/>
          </a:stretch>
        </p:blipFill>
        <p:spPr>
          <a:xfrm>
            <a:off x="469272" y="4598360"/>
            <a:ext cx="3790950" cy="409575"/>
          </a:xfrm>
          <a:prstGeom prst="rect">
            <a:avLst/>
          </a:prstGeom>
        </p:spPr>
      </p:pic>
      <p:pic>
        <p:nvPicPr>
          <p:cNvPr id="11" name="Picture 10">
            <a:extLst>
              <a:ext uri="{FF2B5EF4-FFF2-40B4-BE49-F238E27FC236}">
                <a16:creationId xmlns:a16="http://schemas.microsoft.com/office/drawing/2014/main" id="{4A32FC9C-CF85-BFE6-600A-145E60AD9EA9}"/>
              </a:ext>
            </a:extLst>
          </p:cNvPr>
          <p:cNvPicPr>
            <a:picLocks noChangeAspect="1"/>
          </p:cNvPicPr>
          <p:nvPr/>
        </p:nvPicPr>
        <p:blipFill>
          <a:blip r:embed="rId5"/>
          <a:stretch>
            <a:fillRect/>
          </a:stretch>
        </p:blipFill>
        <p:spPr>
          <a:xfrm>
            <a:off x="522437" y="3510805"/>
            <a:ext cx="3324225" cy="466725"/>
          </a:xfrm>
          <a:prstGeom prst="rect">
            <a:avLst/>
          </a:prstGeom>
        </p:spPr>
      </p:pic>
    </p:spTree>
    <p:extLst>
      <p:ext uri="{BB962C8B-B14F-4D97-AF65-F5344CB8AC3E}">
        <p14:creationId xmlns:p14="http://schemas.microsoft.com/office/powerpoint/2010/main" val="403695635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TotalTime>
  <Words>971</Words>
  <Application>Microsoft Office PowerPoint</Application>
  <PresentationFormat>On-screen Show (16:9)</PresentationFormat>
  <Paragraphs>145</Paragraphs>
  <Slides>14</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Roboto</vt:lpstr>
      <vt:lpstr>Courier New</vt:lpstr>
      <vt:lpstr>Arial</vt:lpstr>
      <vt:lpstr>Dosis</vt:lpstr>
      <vt:lpstr>Comic Sans MS</vt:lpstr>
      <vt:lpstr>Simple Light</vt:lpstr>
      <vt:lpstr>Simple Light</vt:lpstr>
      <vt:lpstr>Predict Customer Segmentation to boost marketing campaign by using Machine Learning</vt:lpstr>
      <vt:lpstr>Overview</vt:lpstr>
      <vt:lpstr>Overview</vt:lpstr>
      <vt:lpstr>Feature Engineering</vt:lpstr>
      <vt:lpstr>Feature Engineering</vt:lpstr>
      <vt:lpstr>EDA</vt:lpstr>
      <vt:lpstr>EDA</vt:lpstr>
      <vt:lpstr>Cleaning Data</vt:lpstr>
      <vt:lpstr>Feature Encoding</vt:lpstr>
      <vt:lpstr>Feature Transformation</vt:lpstr>
      <vt:lpstr>Data Modeling</vt:lpstr>
      <vt:lpstr>Data Modeling</vt:lpstr>
      <vt:lpstr>Customer Segmentation Analysis for Marketing Retargeting</vt:lpstr>
      <vt:lpstr>Customer Segmentation Analysis for Marketing Retargeting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stephen james</dc:creator>
  <cp:lastModifiedBy>Stephen James</cp:lastModifiedBy>
  <cp:revision>32</cp:revision>
  <dcterms:modified xsi:type="dcterms:W3CDTF">2023-06-14T03:35:56Z</dcterms:modified>
</cp:coreProperties>
</file>